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handoutMasterIdLst>
    <p:handoutMasterId r:id="rId70"/>
  </p:handoutMasterIdLst>
  <p:sldIdLst>
    <p:sldId id="256" r:id="rId2"/>
    <p:sldId id="311" r:id="rId3"/>
    <p:sldId id="259" r:id="rId4"/>
    <p:sldId id="260" r:id="rId5"/>
    <p:sldId id="264" r:id="rId6"/>
    <p:sldId id="317" r:id="rId7"/>
    <p:sldId id="320" r:id="rId8"/>
    <p:sldId id="261" r:id="rId9"/>
    <p:sldId id="271" r:id="rId10"/>
    <p:sldId id="272" r:id="rId11"/>
    <p:sldId id="312" r:id="rId12"/>
    <p:sldId id="313" r:id="rId13"/>
    <p:sldId id="314" r:id="rId14"/>
    <p:sldId id="315" r:id="rId15"/>
    <p:sldId id="326" r:id="rId16"/>
    <p:sldId id="316" r:id="rId17"/>
    <p:sldId id="352" r:id="rId18"/>
    <p:sldId id="263" r:id="rId19"/>
    <p:sldId id="353" r:id="rId20"/>
    <p:sldId id="269" r:id="rId21"/>
    <p:sldId id="324" r:id="rId22"/>
    <p:sldId id="270" r:id="rId23"/>
    <p:sldId id="267" r:id="rId24"/>
    <p:sldId id="273" r:id="rId25"/>
    <p:sldId id="354" r:id="rId26"/>
    <p:sldId id="355" r:id="rId27"/>
    <p:sldId id="279" r:id="rId28"/>
    <p:sldId id="350" r:id="rId29"/>
    <p:sldId id="280" r:id="rId30"/>
    <p:sldId id="325" r:id="rId31"/>
    <p:sldId id="321" r:id="rId32"/>
    <p:sldId id="318" r:id="rId33"/>
    <p:sldId id="351" r:id="rId34"/>
    <p:sldId id="277" r:id="rId35"/>
    <p:sldId id="262" r:id="rId36"/>
    <p:sldId id="322" r:id="rId37"/>
    <p:sldId id="319" r:id="rId38"/>
    <p:sldId id="278" r:id="rId39"/>
    <p:sldId id="281" r:id="rId40"/>
    <p:sldId id="282" r:id="rId41"/>
    <p:sldId id="283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284" r:id="rId64"/>
    <p:sldId id="285" r:id="rId65"/>
    <p:sldId id="286" r:id="rId66"/>
    <p:sldId id="323" r:id="rId67"/>
    <p:sldId id="287" r:id="rId68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05">
          <p15:clr>
            <a:srgbClr val="A4A3A4"/>
          </p15:clr>
        </p15:guide>
        <p15:guide id="2" orient="horz" pos="3252">
          <p15:clr>
            <a:srgbClr val="A4A3A4"/>
          </p15:clr>
        </p15:guide>
        <p15:guide id="3" orient="horz" pos="771">
          <p15:clr>
            <a:srgbClr val="A4A3A4"/>
          </p15:clr>
        </p15:guide>
        <p15:guide id="4" orient="horz" pos="1278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orient="horz" pos="3922">
          <p15:clr>
            <a:srgbClr val="A4A3A4"/>
          </p15:clr>
        </p15:guide>
        <p15:guide id="7" orient="horz" pos="1071">
          <p15:clr>
            <a:srgbClr val="A4A3A4"/>
          </p15:clr>
        </p15:guide>
        <p15:guide id="8" pos="3474">
          <p15:clr>
            <a:srgbClr val="A4A3A4"/>
          </p15:clr>
        </p15:guide>
        <p15:guide id="9" pos="5396">
          <p15:clr>
            <a:srgbClr val="A4A3A4"/>
          </p15:clr>
        </p15:guide>
        <p15:guide id="10" pos="539">
          <p15:clr>
            <a:srgbClr val="A4A3A4"/>
          </p15:clr>
        </p15:guide>
        <p15:guide id="11" pos="5225">
          <p15:clr>
            <a:srgbClr val="A4A3A4"/>
          </p15:clr>
        </p15:guide>
        <p15:guide id="12" pos="3324">
          <p15:clr>
            <a:srgbClr val="A4A3A4"/>
          </p15:clr>
        </p15:guide>
        <p15:guide id="13" pos="374">
          <p15:clr>
            <a:srgbClr val="A4A3A4"/>
          </p15:clr>
        </p15:guide>
        <p15:guide id="14" pos="2303">
          <p15:clr>
            <a:srgbClr val="A4A3A4"/>
          </p15:clr>
        </p15:guide>
        <p15:guide id="15" pos="2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_moser" initials="p" lastIdx="3" clrIdx="0"/>
  <p:cmAuthor id="1" name="Voirol Rahel" initials="VR" lastIdx="1" clrIdx="1">
    <p:extLst>
      <p:ext uri="{19B8F6BF-5375-455C-9EA6-DF929625EA0E}">
        <p15:presenceInfo xmlns:p15="http://schemas.microsoft.com/office/powerpoint/2012/main" userId="S-1-5-21-1176544151-4027741573-867644874-66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7C80"/>
    <a:srgbClr val="FF6699"/>
    <a:srgbClr val="FF3399"/>
    <a:srgbClr val="D60093"/>
    <a:srgbClr val="9999FF"/>
    <a:srgbClr val="CC99FF"/>
    <a:srgbClr val="CCCCFF"/>
    <a:srgbClr val="33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3503" autoAdjust="0"/>
  </p:normalViewPr>
  <p:slideViewPr>
    <p:cSldViewPr>
      <p:cViewPr varScale="1">
        <p:scale>
          <a:sx n="56" d="100"/>
          <a:sy n="56" d="100"/>
        </p:scale>
        <p:origin x="1528" y="60"/>
      </p:cViewPr>
      <p:guideLst>
        <p:guide orient="horz" pos="3505"/>
        <p:guide orient="horz" pos="3252"/>
        <p:guide orient="horz" pos="771"/>
        <p:guide orient="horz" pos="1278"/>
        <p:guide orient="horz" pos="2387"/>
        <p:guide orient="horz" pos="3922"/>
        <p:guide orient="horz" pos="1071"/>
        <p:guide pos="3474"/>
        <p:guide pos="5396"/>
        <p:guide pos="539"/>
        <p:guide pos="5225"/>
        <p:guide pos="3324"/>
        <p:guide pos="374"/>
        <p:guide pos="2303"/>
        <p:guide pos="2446"/>
      </p:guideLst>
    </p:cSldViewPr>
  </p:slideViewPr>
  <p:outlineViewPr>
    <p:cViewPr>
      <p:scale>
        <a:sx n="33" d="100"/>
        <a:sy n="33" d="100"/>
      </p:scale>
      <p:origin x="0" y="288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268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6T08:41:10.564" idx="1">
    <p:pos x="4812" y="149"/>
    <p:text>Geht es hier nicht eher um "Eintwicklung individueller Kompetenzen als allg. um religionspädagogik?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5224A2-155E-4393-A3E3-6B7FDA6931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1ABDAEDC-499D-4EC9-BC81-CEF91F2CBBED}">
      <dgm:prSet phldrT="[Text]"/>
      <dgm:spPr/>
      <dgm:t>
        <a:bodyPr/>
        <a:lstStyle/>
        <a:p>
          <a:r>
            <a:rPr lang="de-CH"/>
            <a:t>Synodalrat</a:t>
          </a:r>
        </a:p>
      </dgm:t>
    </dgm:pt>
    <dgm:pt modelId="{569A4878-E426-458B-AF09-0A2BF5336F57}" type="parTrans" cxnId="{A067DCB8-107D-4B7D-BD61-E393CF70F1FD}">
      <dgm:prSet/>
      <dgm:spPr/>
      <dgm:t>
        <a:bodyPr/>
        <a:lstStyle/>
        <a:p>
          <a:endParaRPr lang="de-CH"/>
        </a:p>
      </dgm:t>
    </dgm:pt>
    <dgm:pt modelId="{9DB7E422-15B6-464A-B52C-52C8E2F51C0E}" type="sibTrans" cxnId="{A067DCB8-107D-4B7D-BD61-E393CF70F1FD}">
      <dgm:prSet/>
      <dgm:spPr/>
      <dgm:t>
        <a:bodyPr/>
        <a:lstStyle/>
        <a:p>
          <a:endParaRPr lang="de-CH"/>
        </a:p>
      </dgm:t>
    </dgm:pt>
    <dgm:pt modelId="{2EF916AC-97A2-437E-A106-947F1A1AA690}">
      <dgm:prSet phldrT="[Text]"/>
      <dgm:spPr/>
      <dgm:t>
        <a:bodyPr/>
        <a:lstStyle/>
        <a:p>
          <a:r>
            <a:rPr lang="de-CH"/>
            <a:t>Kommission RefModula</a:t>
          </a:r>
        </a:p>
      </dgm:t>
    </dgm:pt>
    <dgm:pt modelId="{456F1D85-C2E4-4D25-9D1B-9C6CB1D6016A}" type="parTrans" cxnId="{572AB14D-B085-4215-A266-AEAD2FF3D3F7}">
      <dgm:prSet/>
      <dgm:spPr/>
      <dgm:t>
        <a:bodyPr/>
        <a:lstStyle/>
        <a:p>
          <a:endParaRPr lang="de-CH"/>
        </a:p>
      </dgm:t>
    </dgm:pt>
    <dgm:pt modelId="{E775717C-413D-452B-B50F-4683C3471233}" type="sibTrans" cxnId="{572AB14D-B085-4215-A266-AEAD2FF3D3F7}">
      <dgm:prSet/>
      <dgm:spPr/>
      <dgm:t>
        <a:bodyPr/>
        <a:lstStyle/>
        <a:p>
          <a:endParaRPr lang="de-CH"/>
        </a:p>
      </dgm:t>
    </dgm:pt>
    <dgm:pt modelId="{5EFDE83A-07CE-438E-968D-2EBFAAA600B5}">
      <dgm:prSet phldrT="[Text]"/>
      <dgm:spPr/>
      <dgm:t>
        <a:bodyPr/>
        <a:lstStyle/>
        <a:p>
          <a:r>
            <a:rPr lang="de-CH" dirty="0"/>
            <a:t>Ausbildungsleitung: Rahel Voirol	</a:t>
          </a:r>
        </a:p>
      </dgm:t>
    </dgm:pt>
    <dgm:pt modelId="{3AEB9002-3C16-4A17-9221-AFF162F75B7B}" type="parTrans" cxnId="{9EBF44E7-3E5E-44BA-8C17-EEC220DAA2A4}">
      <dgm:prSet/>
      <dgm:spPr/>
      <dgm:t>
        <a:bodyPr/>
        <a:lstStyle/>
        <a:p>
          <a:endParaRPr lang="de-CH"/>
        </a:p>
      </dgm:t>
    </dgm:pt>
    <dgm:pt modelId="{FB499088-4B3E-44D4-9706-CE6936ED0985}" type="sibTrans" cxnId="{9EBF44E7-3E5E-44BA-8C17-EEC220DAA2A4}">
      <dgm:prSet/>
      <dgm:spPr/>
      <dgm:t>
        <a:bodyPr/>
        <a:lstStyle/>
        <a:p>
          <a:endParaRPr lang="de-CH"/>
        </a:p>
      </dgm:t>
    </dgm:pt>
    <dgm:pt modelId="{557D141B-DCF1-4C49-9853-B6239223FF3A}">
      <dgm:prSet/>
      <dgm:spPr/>
      <dgm:t>
        <a:bodyPr/>
        <a:lstStyle/>
        <a:p>
          <a:r>
            <a:rPr lang="de-CH" dirty="0"/>
            <a:t>RefModula Kernteam</a:t>
          </a:r>
        </a:p>
        <a:p>
          <a:r>
            <a:rPr lang="de-CH" dirty="0"/>
            <a:t>Rahel Voirol, Sandra Begré, Ruedi Scheiwiller</a:t>
          </a:r>
        </a:p>
      </dgm:t>
    </dgm:pt>
    <dgm:pt modelId="{86E5F43A-CE93-43A0-B479-6DFD5BAC4FA9}" type="parTrans" cxnId="{C668BDCD-D9F8-4A66-B8AC-3A239D1A061D}">
      <dgm:prSet/>
      <dgm:spPr/>
      <dgm:t>
        <a:bodyPr/>
        <a:lstStyle/>
        <a:p>
          <a:endParaRPr lang="de-CH"/>
        </a:p>
      </dgm:t>
    </dgm:pt>
    <dgm:pt modelId="{71D5CFA8-0296-4099-9316-9021484B4D43}" type="sibTrans" cxnId="{C668BDCD-D9F8-4A66-B8AC-3A239D1A061D}">
      <dgm:prSet/>
      <dgm:spPr/>
      <dgm:t>
        <a:bodyPr/>
        <a:lstStyle/>
        <a:p>
          <a:endParaRPr lang="de-CH"/>
        </a:p>
      </dgm:t>
    </dgm:pt>
    <dgm:pt modelId="{7808DDFC-5BC8-4C56-BA11-804FFFC47C3F}" type="pres">
      <dgm:prSet presAssocID="{CE5224A2-155E-4393-A3E3-6B7FDA693100}" presName="linear" presStyleCnt="0">
        <dgm:presLayoutVars>
          <dgm:dir/>
          <dgm:animLvl val="lvl"/>
          <dgm:resizeHandles val="exact"/>
        </dgm:presLayoutVars>
      </dgm:prSet>
      <dgm:spPr/>
    </dgm:pt>
    <dgm:pt modelId="{AB5BA0D0-ABC8-4270-B257-330651E8BAB4}" type="pres">
      <dgm:prSet presAssocID="{1ABDAEDC-499D-4EC9-BC81-CEF91F2CBBED}" presName="parentLin" presStyleCnt="0"/>
      <dgm:spPr/>
    </dgm:pt>
    <dgm:pt modelId="{172389C1-F950-42D1-A852-6A452992B846}" type="pres">
      <dgm:prSet presAssocID="{1ABDAEDC-499D-4EC9-BC81-CEF91F2CBBED}" presName="parentLeftMargin" presStyleLbl="node1" presStyleIdx="0" presStyleCnt="4"/>
      <dgm:spPr/>
    </dgm:pt>
    <dgm:pt modelId="{8C1E46EE-9C16-4DC0-8A9D-5C19EDC89B18}" type="pres">
      <dgm:prSet presAssocID="{1ABDAEDC-499D-4EC9-BC81-CEF91F2CBBED}" presName="parentText" presStyleLbl="node1" presStyleIdx="0" presStyleCnt="4" custScaleY="226409">
        <dgm:presLayoutVars>
          <dgm:chMax val="0"/>
          <dgm:bulletEnabled val="1"/>
        </dgm:presLayoutVars>
      </dgm:prSet>
      <dgm:spPr/>
    </dgm:pt>
    <dgm:pt modelId="{E56470A9-A659-4A2D-9BF2-512B1ECCF0DE}" type="pres">
      <dgm:prSet presAssocID="{1ABDAEDC-499D-4EC9-BC81-CEF91F2CBBED}" presName="negativeSpace" presStyleCnt="0"/>
      <dgm:spPr/>
    </dgm:pt>
    <dgm:pt modelId="{F4828F6A-2C08-42D5-8723-A9D4E0E77B9B}" type="pres">
      <dgm:prSet presAssocID="{1ABDAEDC-499D-4EC9-BC81-CEF91F2CBBED}" presName="childText" presStyleLbl="conFgAcc1" presStyleIdx="0" presStyleCnt="4">
        <dgm:presLayoutVars>
          <dgm:bulletEnabled val="1"/>
        </dgm:presLayoutVars>
      </dgm:prSet>
      <dgm:spPr/>
    </dgm:pt>
    <dgm:pt modelId="{2224EF42-AF4D-48DB-8BD2-FBB0B09D85E3}" type="pres">
      <dgm:prSet presAssocID="{9DB7E422-15B6-464A-B52C-52C8E2F51C0E}" presName="spaceBetweenRectangles" presStyleCnt="0"/>
      <dgm:spPr/>
    </dgm:pt>
    <dgm:pt modelId="{7769E9C2-ED64-4D17-9956-128E6BF20B28}" type="pres">
      <dgm:prSet presAssocID="{2EF916AC-97A2-437E-A106-947F1A1AA690}" presName="parentLin" presStyleCnt="0"/>
      <dgm:spPr/>
    </dgm:pt>
    <dgm:pt modelId="{735A2938-8CD5-4A4D-A852-3DFE81B33039}" type="pres">
      <dgm:prSet presAssocID="{2EF916AC-97A2-437E-A106-947F1A1AA690}" presName="parentLeftMargin" presStyleLbl="node1" presStyleIdx="0" presStyleCnt="4"/>
      <dgm:spPr/>
    </dgm:pt>
    <dgm:pt modelId="{EF241BE1-4020-48E0-9D51-E12F98E537CF}" type="pres">
      <dgm:prSet presAssocID="{2EF916AC-97A2-437E-A106-947F1A1AA690}" presName="parentText" presStyleLbl="node1" presStyleIdx="1" presStyleCnt="4" custScaleY="172276">
        <dgm:presLayoutVars>
          <dgm:chMax val="0"/>
          <dgm:bulletEnabled val="1"/>
        </dgm:presLayoutVars>
      </dgm:prSet>
      <dgm:spPr/>
    </dgm:pt>
    <dgm:pt modelId="{D1A9B9CB-CBF3-46A0-959B-50A076F97F02}" type="pres">
      <dgm:prSet presAssocID="{2EF916AC-97A2-437E-A106-947F1A1AA690}" presName="negativeSpace" presStyleCnt="0"/>
      <dgm:spPr/>
    </dgm:pt>
    <dgm:pt modelId="{EF16622A-C3FE-493B-ADC0-6D03F7CCB93E}" type="pres">
      <dgm:prSet presAssocID="{2EF916AC-97A2-437E-A106-947F1A1AA690}" presName="childText" presStyleLbl="conFgAcc1" presStyleIdx="1" presStyleCnt="4">
        <dgm:presLayoutVars>
          <dgm:bulletEnabled val="1"/>
        </dgm:presLayoutVars>
      </dgm:prSet>
      <dgm:spPr/>
    </dgm:pt>
    <dgm:pt modelId="{2AB00F6F-9FCC-423E-B5A8-0DBF8F4DE2CF}" type="pres">
      <dgm:prSet presAssocID="{E775717C-413D-452B-B50F-4683C3471233}" presName="spaceBetweenRectangles" presStyleCnt="0"/>
      <dgm:spPr/>
    </dgm:pt>
    <dgm:pt modelId="{414D92AB-63E7-4AAC-AC2C-5D6D1D92DAD2}" type="pres">
      <dgm:prSet presAssocID="{5EFDE83A-07CE-438E-968D-2EBFAAA600B5}" presName="parentLin" presStyleCnt="0"/>
      <dgm:spPr/>
    </dgm:pt>
    <dgm:pt modelId="{EFCB6370-13BB-417E-B96B-EF0BAB6942EC}" type="pres">
      <dgm:prSet presAssocID="{5EFDE83A-07CE-438E-968D-2EBFAAA600B5}" presName="parentLeftMargin" presStyleLbl="node1" presStyleIdx="1" presStyleCnt="4"/>
      <dgm:spPr/>
    </dgm:pt>
    <dgm:pt modelId="{501CFEE9-37B9-4DB5-B396-958B228CF322}" type="pres">
      <dgm:prSet presAssocID="{5EFDE83A-07CE-438E-968D-2EBFAAA600B5}" presName="parentText" presStyleLbl="node1" presStyleIdx="2" presStyleCnt="4" custScaleY="187193">
        <dgm:presLayoutVars>
          <dgm:chMax val="0"/>
          <dgm:bulletEnabled val="1"/>
        </dgm:presLayoutVars>
      </dgm:prSet>
      <dgm:spPr/>
    </dgm:pt>
    <dgm:pt modelId="{8C3CCE6E-5537-41C4-B336-A68E0CE782A3}" type="pres">
      <dgm:prSet presAssocID="{5EFDE83A-07CE-438E-968D-2EBFAAA600B5}" presName="negativeSpace" presStyleCnt="0"/>
      <dgm:spPr/>
    </dgm:pt>
    <dgm:pt modelId="{51E9E1E8-9828-4E07-AB9D-B87B60D91985}" type="pres">
      <dgm:prSet presAssocID="{5EFDE83A-07CE-438E-968D-2EBFAAA600B5}" presName="childText" presStyleLbl="conFgAcc1" presStyleIdx="2" presStyleCnt="4">
        <dgm:presLayoutVars>
          <dgm:bulletEnabled val="1"/>
        </dgm:presLayoutVars>
      </dgm:prSet>
      <dgm:spPr/>
    </dgm:pt>
    <dgm:pt modelId="{9617C346-C2FB-4F1E-BB9D-BEB91AA0C2CB}" type="pres">
      <dgm:prSet presAssocID="{FB499088-4B3E-44D4-9706-CE6936ED0985}" presName="spaceBetweenRectangles" presStyleCnt="0"/>
      <dgm:spPr/>
    </dgm:pt>
    <dgm:pt modelId="{AF6CD89D-C356-4D8D-9BD5-A25B1520127A}" type="pres">
      <dgm:prSet presAssocID="{557D141B-DCF1-4C49-9853-B6239223FF3A}" presName="parentLin" presStyleCnt="0"/>
      <dgm:spPr/>
    </dgm:pt>
    <dgm:pt modelId="{9CE14CDA-4709-4BAF-B0EF-E638646E4A80}" type="pres">
      <dgm:prSet presAssocID="{557D141B-DCF1-4C49-9853-B6239223FF3A}" presName="parentLeftMargin" presStyleLbl="node1" presStyleIdx="2" presStyleCnt="4"/>
      <dgm:spPr/>
    </dgm:pt>
    <dgm:pt modelId="{62F40B49-D96D-4934-B7EE-04F4760D552C}" type="pres">
      <dgm:prSet presAssocID="{557D141B-DCF1-4C49-9853-B6239223FF3A}" presName="parentText" presStyleLbl="node1" presStyleIdx="3" presStyleCnt="4" custScaleY="229784">
        <dgm:presLayoutVars>
          <dgm:chMax val="0"/>
          <dgm:bulletEnabled val="1"/>
        </dgm:presLayoutVars>
      </dgm:prSet>
      <dgm:spPr/>
    </dgm:pt>
    <dgm:pt modelId="{3B9843B3-45AB-45A5-9141-39EC591C847B}" type="pres">
      <dgm:prSet presAssocID="{557D141B-DCF1-4C49-9853-B6239223FF3A}" presName="negativeSpace" presStyleCnt="0"/>
      <dgm:spPr/>
    </dgm:pt>
    <dgm:pt modelId="{65465B64-B818-4FFA-BDE5-0767906CD6F5}" type="pres">
      <dgm:prSet presAssocID="{557D141B-DCF1-4C49-9853-B6239223FF3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10CD300-3DC3-4045-8125-0655CFE192FF}" type="presOf" srcId="{1ABDAEDC-499D-4EC9-BC81-CEF91F2CBBED}" destId="{172389C1-F950-42D1-A852-6A452992B846}" srcOrd="0" destOrd="0" presId="urn:microsoft.com/office/officeart/2005/8/layout/list1"/>
    <dgm:cxn modelId="{E7D31002-547D-4655-9B08-D9D994AF7081}" type="presOf" srcId="{557D141B-DCF1-4C49-9853-B6239223FF3A}" destId="{62F40B49-D96D-4934-B7EE-04F4760D552C}" srcOrd="1" destOrd="0" presId="urn:microsoft.com/office/officeart/2005/8/layout/list1"/>
    <dgm:cxn modelId="{97E46143-8401-46EB-83DC-5364C74519A9}" type="presOf" srcId="{1ABDAEDC-499D-4EC9-BC81-CEF91F2CBBED}" destId="{8C1E46EE-9C16-4DC0-8A9D-5C19EDC89B18}" srcOrd="1" destOrd="0" presId="urn:microsoft.com/office/officeart/2005/8/layout/list1"/>
    <dgm:cxn modelId="{7AD3A66D-1259-43A1-BD44-F3F5DEFDDFC3}" type="presOf" srcId="{557D141B-DCF1-4C49-9853-B6239223FF3A}" destId="{9CE14CDA-4709-4BAF-B0EF-E638646E4A80}" srcOrd="0" destOrd="0" presId="urn:microsoft.com/office/officeart/2005/8/layout/list1"/>
    <dgm:cxn modelId="{572AB14D-B085-4215-A266-AEAD2FF3D3F7}" srcId="{CE5224A2-155E-4393-A3E3-6B7FDA693100}" destId="{2EF916AC-97A2-437E-A106-947F1A1AA690}" srcOrd="1" destOrd="0" parTransId="{456F1D85-C2E4-4D25-9D1B-9C6CB1D6016A}" sibTransId="{E775717C-413D-452B-B50F-4683C3471233}"/>
    <dgm:cxn modelId="{EB12FB72-C6DA-4363-8DF6-A806B8801662}" type="presOf" srcId="{CE5224A2-155E-4393-A3E3-6B7FDA693100}" destId="{7808DDFC-5BC8-4C56-BA11-804FFFC47C3F}" srcOrd="0" destOrd="0" presId="urn:microsoft.com/office/officeart/2005/8/layout/list1"/>
    <dgm:cxn modelId="{8CA34898-EAC9-4897-BB1E-CF7C25D7D0C0}" type="presOf" srcId="{5EFDE83A-07CE-438E-968D-2EBFAAA600B5}" destId="{501CFEE9-37B9-4DB5-B396-958B228CF322}" srcOrd="1" destOrd="0" presId="urn:microsoft.com/office/officeart/2005/8/layout/list1"/>
    <dgm:cxn modelId="{BEBEFCAB-1106-4453-B3CC-29E154B36083}" type="presOf" srcId="{2EF916AC-97A2-437E-A106-947F1A1AA690}" destId="{735A2938-8CD5-4A4D-A852-3DFE81B33039}" srcOrd="0" destOrd="0" presId="urn:microsoft.com/office/officeart/2005/8/layout/list1"/>
    <dgm:cxn modelId="{A067DCB8-107D-4B7D-BD61-E393CF70F1FD}" srcId="{CE5224A2-155E-4393-A3E3-6B7FDA693100}" destId="{1ABDAEDC-499D-4EC9-BC81-CEF91F2CBBED}" srcOrd="0" destOrd="0" parTransId="{569A4878-E426-458B-AF09-0A2BF5336F57}" sibTransId="{9DB7E422-15B6-464A-B52C-52C8E2F51C0E}"/>
    <dgm:cxn modelId="{05EEE0C7-9125-4211-9DC2-5E5BA58977F0}" type="presOf" srcId="{5EFDE83A-07CE-438E-968D-2EBFAAA600B5}" destId="{EFCB6370-13BB-417E-B96B-EF0BAB6942EC}" srcOrd="0" destOrd="0" presId="urn:microsoft.com/office/officeart/2005/8/layout/list1"/>
    <dgm:cxn modelId="{C668BDCD-D9F8-4A66-B8AC-3A239D1A061D}" srcId="{CE5224A2-155E-4393-A3E3-6B7FDA693100}" destId="{557D141B-DCF1-4C49-9853-B6239223FF3A}" srcOrd="3" destOrd="0" parTransId="{86E5F43A-CE93-43A0-B479-6DFD5BAC4FA9}" sibTransId="{71D5CFA8-0296-4099-9316-9021484B4D43}"/>
    <dgm:cxn modelId="{06AE82D0-D862-4416-B551-DF7D17507ADB}" type="presOf" srcId="{2EF916AC-97A2-437E-A106-947F1A1AA690}" destId="{EF241BE1-4020-48E0-9D51-E12F98E537CF}" srcOrd="1" destOrd="0" presId="urn:microsoft.com/office/officeart/2005/8/layout/list1"/>
    <dgm:cxn modelId="{9EBF44E7-3E5E-44BA-8C17-EEC220DAA2A4}" srcId="{CE5224A2-155E-4393-A3E3-6B7FDA693100}" destId="{5EFDE83A-07CE-438E-968D-2EBFAAA600B5}" srcOrd="2" destOrd="0" parTransId="{3AEB9002-3C16-4A17-9221-AFF162F75B7B}" sibTransId="{FB499088-4B3E-44D4-9706-CE6936ED0985}"/>
    <dgm:cxn modelId="{09AC49DF-0BC9-4B81-B6CA-0F241876C7FC}" type="presParOf" srcId="{7808DDFC-5BC8-4C56-BA11-804FFFC47C3F}" destId="{AB5BA0D0-ABC8-4270-B257-330651E8BAB4}" srcOrd="0" destOrd="0" presId="urn:microsoft.com/office/officeart/2005/8/layout/list1"/>
    <dgm:cxn modelId="{771C2CEB-3803-485F-BB3A-0A5818E5AE5B}" type="presParOf" srcId="{AB5BA0D0-ABC8-4270-B257-330651E8BAB4}" destId="{172389C1-F950-42D1-A852-6A452992B846}" srcOrd="0" destOrd="0" presId="urn:microsoft.com/office/officeart/2005/8/layout/list1"/>
    <dgm:cxn modelId="{FF2A2AE1-7B14-4DB4-BE9B-CA693DB9C420}" type="presParOf" srcId="{AB5BA0D0-ABC8-4270-B257-330651E8BAB4}" destId="{8C1E46EE-9C16-4DC0-8A9D-5C19EDC89B18}" srcOrd="1" destOrd="0" presId="urn:microsoft.com/office/officeart/2005/8/layout/list1"/>
    <dgm:cxn modelId="{5C214DDE-BFC7-4CFC-83A6-42C99574C2BB}" type="presParOf" srcId="{7808DDFC-5BC8-4C56-BA11-804FFFC47C3F}" destId="{E56470A9-A659-4A2D-9BF2-512B1ECCF0DE}" srcOrd="1" destOrd="0" presId="urn:microsoft.com/office/officeart/2005/8/layout/list1"/>
    <dgm:cxn modelId="{48883143-2D19-496B-85AC-C177FDF692AA}" type="presParOf" srcId="{7808DDFC-5BC8-4C56-BA11-804FFFC47C3F}" destId="{F4828F6A-2C08-42D5-8723-A9D4E0E77B9B}" srcOrd="2" destOrd="0" presId="urn:microsoft.com/office/officeart/2005/8/layout/list1"/>
    <dgm:cxn modelId="{A3BA309F-ADEB-4181-9DB4-C35B214AD057}" type="presParOf" srcId="{7808DDFC-5BC8-4C56-BA11-804FFFC47C3F}" destId="{2224EF42-AF4D-48DB-8BD2-FBB0B09D85E3}" srcOrd="3" destOrd="0" presId="urn:microsoft.com/office/officeart/2005/8/layout/list1"/>
    <dgm:cxn modelId="{5BB14688-EDAC-4901-8AAA-632BEA05CD0C}" type="presParOf" srcId="{7808DDFC-5BC8-4C56-BA11-804FFFC47C3F}" destId="{7769E9C2-ED64-4D17-9956-128E6BF20B28}" srcOrd="4" destOrd="0" presId="urn:microsoft.com/office/officeart/2005/8/layout/list1"/>
    <dgm:cxn modelId="{BBD06C69-A680-4464-A916-77B13BF5C08A}" type="presParOf" srcId="{7769E9C2-ED64-4D17-9956-128E6BF20B28}" destId="{735A2938-8CD5-4A4D-A852-3DFE81B33039}" srcOrd="0" destOrd="0" presId="urn:microsoft.com/office/officeart/2005/8/layout/list1"/>
    <dgm:cxn modelId="{409FE522-7D4F-4F5D-B4A2-D30CB740C175}" type="presParOf" srcId="{7769E9C2-ED64-4D17-9956-128E6BF20B28}" destId="{EF241BE1-4020-48E0-9D51-E12F98E537CF}" srcOrd="1" destOrd="0" presId="urn:microsoft.com/office/officeart/2005/8/layout/list1"/>
    <dgm:cxn modelId="{4D0B8C32-4B0E-460C-8B4F-C550FF09F0FC}" type="presParOf" srcId="{7808DDFC-5BC8-4C56-BA11-804FFFC47C3F}" destId="{D1A9B9CB-CBF3-46A0-959B-50A076F97F02}" srcOrd="5" destOrd="0" presId="urn:microsoft.com/office/officeart/2005/8/layout/list1"/>
    <dgm:cxn modelId="{1433BF09-EC82-43A3-BBA1-7B4BA70110CF}" type="presParOf" srcId="{7808DDFC-5BC8-4C56-BA11-804FFFC47C3F}" destId="{EF16622A-C3FE-493B-ADC0-6D03F7CCB93E}" srcOrd="6" destOrd="0" presId="urn:microsoft.com/office/officeart/2005/8/layout/list1"/>
    <dgm:cxn modelId="{A9F93661-BE69-40A4-98F9-49B8C35BB6FA}" type="presParOf" srcId="{7808DDFC-5BC8-4C56-BA11-804FFFC47C3F}" destId="{2AB00F6F-9FCC-423E-B5A8-0DBF8F4DE2CF}" srcOrd="7" destOrd="0" presId="urn:microsoft.com/office/officeart/2005/8/layout/list1"/>
    <dgm:cxn modelId="{5FD5055B-D762-4A39-9994-CC386490E2C0}" type="presParOf" srcId="{7808DDFC-5BC8-4C56-BA11-804FFFC47C3F}" destId="{414D92AB-63E7-4AAC-AC2C-5D6D1D92DAD2}" srcOrd="8" destOrd="0" presId="urn:microsoft.com/office/officeart/2005/8/layout/list1"/>
    <dgm:cxn modelId="{641D0220-1085-4842-A1A8-47E4828F199F}" type="presParOf" srcId="{414D92AB-63E7-4AAC-AC2C-5D6D1D92DAD2}" destId="{EFCB6370-13BB-417E-B96B-EF0BAB6942EC}" srcOrd="0" destOrd="0" presId="urn:microsoft.com/office/officeart/2005/8/layout/list1"/>
    <dgm:cxn modelId="{8B4888AE-3D06-4889-BA71-727D18DE63E5}" type="presParOf" srcId="{414D92AB-63E7-4AAC-AC2C-5D6D1D92DAD2}" destId="{501CFEE9-37B9-4DB5-B396-958B228CF322}" srcOrd="1" destOrd="0" presId="urn:microsoft.com/office/officeart/2005/8/layout/list1"/>
    <dgm:cxn modelId="{7F8AB46F-EA35-41A0-B0F0-45BDEBDB2465}" type="presParOf" srcId="{7808DDFC-5BC8-4C56-BA11-804FFFC47C3F}" destId="{8C3CCE6E-5537-41C4-B336-A68E0CE782A3}" srcOrd="9" destOrd="0" presId="urn:microsoft.com/office/officeart/2005/8/layout/list1"/>
    <dgm:cxn modelId="{753A4BB2-42D3-4A60-B6F3-48B26E70C941}" type="presParOf" srcId="{7808DDFC-5BC8-4C56-BA11-804FFFC47C3F}" destId="{51E9E1E8-9828-4E07-AB9D-B87B60D91985}" srcOrd="10" destOrd="0" presId="urn:microsoft.com/office/officeart/2005/8/layout/list1"/>
    <dgm:cxn modelId="{CE86027D-3E92-42D5-A315-22A3BC003543}" type="presParOf" srcId="{7808DDFC-5BC8-4C56-BA11-804FFFC47C3F}" destId="{9617C346-C2FB-4F1E-BB9D-BEB91AA0C2CB}" srcOrd="11" destOrd="0" presId="urn:microsoft.com/office/officeart/2005/8/layout/list1"/>
    <dgm:cxn modelId="{8B4B2750-2D30-4DC5-9336-E793B9F74071}" type="presParOf" srcId="{7808DDFC-5BC8-4C56-BA11-804FFFC47C3F}" destId="{AF6CD89D-C356-4D8D-9BD5-A25B1520127A}" srcOrd="12" destOrd="0" presId="urn:microsoft.com/office/officeart/2005/8/layout/list1"/>
    <dgm:cxn modelId="{59D77512-11E3-4AF9-947E-EB84341D481D}" type="presParOf" srcId="{AF6CD89D-C356-4D8D-9BD5-A25B1520127A}" destId="{9CE14CDA-4709-4BAF-B0EF-E638646E4A80}" srcOrd="0" destOrd="0" presId="urn:microsoft.com/office/officeart/2005/8/layout/list1"/>
    <dgm:cxn modelId="{268978FB-A980-49FF-B326-0013094F2E1B}" type="presParOf" srcId="{AF6CD89D-C356-4D8D-9BD5-A25B1520127A}" destId="{62F40B49-D96D-4934-B7EE-04F4760D552C}" srcOrd="1" destOrd="0" presId="urn:microsoft.com/office/officeart/2005/8/layout/list1"/>
    <dgm:cxn modelId="{2CBA34C7-82C8-4F13-AC89-85343F3B28B3}" type="presParOf" srcId="{7808DDFC-5BC8-4C56-BA11-804FFFC47C3F}" destId="{3B9843B3-45AB-45A5-9141-39EC591C847B}" srcOrd="13" destOrd="0" presId="urn:microsoft.com/office/officeart/2005/8/layout/list1"/>
    <dgm:cxn modelId="{0E1016F7-A1FC-43EE-826D-5D350AD1DB00}" type="presParOf" srcId="{7808DDFC-5BC8-4C56-BA11-804FFFC47C3F}" destId="{65465B64-B818-4FFA-BDE5-0767906CD6F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28F6A-2C08-42D5-8723-A9D4E0E77B9B}">
      <dsp:nvSpPr>
        <dsp:cNvPr id="0" name=""/>
        <dsp:cNvSpPr/>
      </dsp:nvSpPr>
      <dsp:spPr>
        <a:xfrm>
          <a:off x="0" y="647171"/>
          <a:ext cx="5486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E46EE-9C16-4DC0-8A9D-5C19EDC89B18}">
      <dsp:nvSpPr>
        <dsp:cNvPr id="0" name=""/>
        <dsp:cNvSpPr/>
      </dsp:nvSpPr>
      <dsp:spPr>
        <a:xfrm>
          <a:off x="274052" y="22260"/>
          <a:ext cx="3836729" cy="8020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161" tIns="0" rIns="14516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kern="1200"/>
            <a:t>Synodalrat</a:t>
          </a:r>
        </a:p>
      </dsp:txBody>
      <dsp:txXfrm>
        <a:off x="313204" y="61412"/>
        <a:ext cx="3758425" cy="723727"/>
      </dsp:txXfrm>
    </dsp:sp>
    <dsp:sp modelId="{EF16622A-C3FE-493B-ADC0-6D03F7CCB93E}">
      <dsp:nvSpPr>
        <dsp:cNvPr id="0" name=""/>
        <dsp:cNvSpPr/>
      </dsp:nvSpPr>
      <dsp:spPr>
        <a:xfrm>
          <a:off x="0" y="1447522"/>
          <a:ext cx="5486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41BE1-4020-48E0-9D51-E12F98E537CF}">
      <dsp:nvSpPr>
        <dsp:cNvPr id="0" name=""/>
        <dsp:cNvSpPr/>
      </dsp:nvSpPr>
      <dsp:spPr>
        <a:xfrm>
          <a:off x="274320" y="1014371"/>
          <a:ext cx="3840480" cy="610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161" tIns="0" rIns="14516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kern="1200"/>
            <a:t>Kommission RefModula</a:t>
          </a:r>
        </a:p>
      </dsp:txBody>
      <dsp:txXfrm>
        <a:off x="304111" y="1044162"/>
        <a:ext cx="3780898" cy="550688"/>
      </dsp:txXfrm>
    </dsp:sp>
    <dsp:sp modelId="{51E9E1E8-9828-4E07-AB9D-B87B60D91985}">
      <dsp:nvSpPr>
        <dsp:cNvPr id="0" name=""/>
        <dsp:cNvSpPr/>
      </dsp:nvSpPr>
      <dsp:spPr>
        <a:xfrm>
          <a:off x="0" y="2300714"/>
          <a:ext cx="5486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1CFEE9-37B9-4DB5-B396-958B228CF322}">
      <dsp:nvSpPr>
        <dsp:cNvPr id="0" name=""/>
        <dsp:cNvSpPr/>
      </dsp:nvSpPr>
      <dsp:spPr>
        <a:xfrm>
          <a:off x="274320" y="1814722"/>
          <a:ext cx="3840480" cy="663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161" tIns="0" rIns="14516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kern="1200" dirty="0"/>
            <a:t>Ausbildungsleitung: Rahel Voirol	</a:t>
          </a:r>
        </a:p>
      </dsp:txBody>
      <dsp:txXfrm>
        <a:off x="306690" y="1847092"/>
        <a:ext cx="3775740" cy="598372"/>
      </dsp:txXfrm>
    </dsp:sp>
    <dsp:sp modelId="{65465B64-B818-4FFA-BDE5-0767906CD6F5}">
      <dsp:nvSpPr>
        <dsp:cNvPr id="0" name=""/>
        <dsp:cNvSpPr/>
      </dsp:nvSpPr>
      <dsp:spPr>
        <a:xfrm>
          <a:off x="0" y="3304781"/>
          <a:ext cx="5486400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40B49-D96D-4934-B7EE-04F4760D552C}">
      <dsp:nvSpPr>
        <dsp:cNvPr id="0" name=""/>
        <dsp:cNvSpPr/>
      </dsp:nvSpPr>
      <dsp:spPr>
        <a:xfrm>
          <a:off x="274052" y="2667914"/>
          <a:ext cx="3836729" cy="8139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161" tIns="0" rIns="145161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kern="1200" dirty="0"/>
            <a:t>RefModula Kernteam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200" kern="1200" dirty="0"/>
            <a:t>Rahel Voirol, Sandra Begré, Ruedi Scheiwiller</a:t>
          </a:r>
        </a:p>
      </dsp:txBody>
      <dsp:txXfrm>
        <a:off x="313788" y="2707650"/>
        <a:ext cx="3757257" cy="73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69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B7B9F-B588-4C7A-BC9F-44862B3FAE4C}" type="datetimeFigureOut">
              <a:rPr lang="de-CH" smtClean="0"/>
              <a:pPr/>
              <a:t>28.10.2020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672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9" y="9429672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0DC12-6039-420D-AE35-BBBB2E897957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3629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D13BA6-629D-4947-935B-E1A06D58CF6D}" type="datetimeFigureOut">
              <a:rPr lang="de-CH"/>
              <a:pPr>
                <a:defRPr/>
              </a:pPr>
              <a:t>28.10.2020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5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1A2E17-729E-4924-9FB9-D00CFC4E3D1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2892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2049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648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Kompetenzen sollen im Verlauf der Ausbildung erworben werden – Teamfähigkeit allerdings muss schon mitgebracht werden</a:t>
            </a:r>
            <a:endParaRPr lang="de-CH" baseline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3962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Kompetenzen sollen im Verlauf der Ausbildung erworben werden – Teamfähigkeit allerdings muss schon mitgebracht werden</a:t>
            </a:r>
            <a:endParaRPr lang="de-CH" baseline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5921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Kompetenzen sollen im Verlauf der Ausbildung erworben werden – Teamfähigkeit allerdings muss schon mitgebracht werden</a:t>
            </a:r>
            <a:endParaRPr lang="de-CH" baseline="0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1471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1856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355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8137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4974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de-CH" b="1" dirty="0" err="1"/>
              <a:t>Sbe</a:t>
            </a:r>
            <a:r>
              <a:rPr lang="de-CH" b="1" dirty="0"/>
              <a:t> </a:t>
            </a:r>
            <a:br>
              <a:rPr lang="de-CH" b="1" dirty="0"/>
            </a:br>
            <a:r>
              <a:rPr lang="de-CH" b="1" dirty="0"/>
              <a:t>Wie kommen wir zu diesen Kompetenzen?</a:t>
            </a:r>
          </a:p>
          <a:p>
            <a:r>
              <a:rPr lang="de-CH" b="1" dirty="0" err="1"/>
              <a:t>RefModula</a:t>
            </a:r>
            <a:r>
              <a:rPr lang="de-CH" b="1" dirty="0"/>
              <a:t>-Haus  mit zwei Wohnabteilungen: </a:t>
            </a:r>
            <a:r>
              <a:rPr lang="de-CH" b="0" dirty="0"/>
              <a:t>Der Glaubenswelt und der Lebenswelt</a:t>
            </a:r>
          </a:p>
          <a:p>
            <a:br>
              <a:rPr lang="de-CH" b="0" dirty="0"/>
            </a:br>
            <a:r>
              <a:rPr lang="de-CH" b="0" dirty="0"/>
              <a:t>Die Inhalte, die Themen, die mit dem Glauben zu tun haben und natürlich die biblischen Grundlagen, die </a:t>
            </a:r>
            <a:r>
              <a:rPr lang="de-CH" b="1" dirty="0"/>
              <a:t>wohnen links.</a:t>
            </a:r>
          </a:p>
          <a:p>
            <a:endParaRPr lang="de-CH" b="1" dirty="0"/>
          </a:p>
          <a:p>
            <a:r>
              <a:rPr lang="de-CH" b="0" dirty="0"/>
              <a:t>Die Lebenswelt, die Kinder und Jugendlichen, ihre Familien, ihre Lebenswelt, Fragen, </a:t>
            </a:r>
            <a:r>
              <a:rPr lang="de-CH" b="0" dirty="0" err="1"/>
              <a:t>Herausfordeurngen</a:t>
            </a:r>
            <a:r>
              <a:rPr lang="de-CH" b="0" dirty="0"/>
              <a:t> und Entwicklungsschritte, die </a:t>
            </a:r>
            <a:r>
              <a:rPr lang="de-CH" b="1" dirty="0"/>
              <a:t>wohnen rechts.</a:t>
            </a:r>
          </a:p>
          <a:p>
            <a:endParaRPr lang="de-CH" b="1" dirty="0"/>
          </a:p>
          <a:p>
            <a:r>
              <a:rPr lang="de-CH" b="0" dirty="0"/>
              <a:t>Links sind also vielleicht Räume wie: Die Bibliothek, das Schulzimmer, der Medienraum, auch ein liturgischer Raum, ein Meditationsraum oder ähnliches. Auch Räume zum Diskutieren und Austauschen.</a:t>
            </a:r>
          </a:p>
          <a:p>
            <a:r>
              <a:rPr lang="de-CH" b="0" dirty="0"/>
              <a:t>Rechts sind die persönlichen Zimmer der Bewohner, das Wohn- und das Spielzimmer, die Küche, wo der Alltag stattfindet.</a:t>
            </a:r>
          </a:p>
          <a:p>
            <a:endParaRPr lang="de-CH" b="0" dirty="0"/>
          </a:p>
          <a:p>
            <a:r>
              <a:rPr lang="de-CH" b="0" dirty="0"/>
              <a:t>Und ganz wichtig. </a:t>
            </a:r>
            <a:r>
              <a:rPr lang="de-CH" b="1" dirty="0"/>
              <a:t>In der Mitte, da ist das Treppenhaus.</a:t>
            </a:r>
          </a:p>
          <a:p>
            <a:r>
              <a:rPr lang="de-CH" b="0" dirty="0"/>
              <a:t>Und das Treppenhaus hat nicht nur die Funktion, uns von unten wenn möglich irgendwann in einen lichtdurchfluteten obersten Stock zu bringen, sondern vor allem die Aufgabe, die Wohnabteilungen zu verbinden. </a:t>
            </a:r>
            <a:r>
              <a:rPr lang="de-CH" b="1" dirty="0"/>
              <a:t>Hier finden die Begegnungen zwischen Lebens- und Glaubenswelt statt. Hier gehen die Bewohner von links nach rechts und von rechts nach links</a:t>
            </a:r>
            <a:r>
              <a:rPr lang="de-CH" b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2067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182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9522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6518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40943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5657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60633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90115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296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4367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4944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b="1" dirty="0"/>
              <a:t>Rus</a:t>
            </a:r>
          </a:p>
          <a:p>
            <a:r>
              <a:rPr lang="de-CH" dirty="0"/>
              <a:t>Montag und Dienstag sind für RefModula frei zu halten.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1795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Zahlbar pro Modul bzw. Modulblock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Dazu persönliche Auslagen, Literatur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Anmeldung jeweils für ein Modul, Daten dazu</a:t>
            </a: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auf der refbejuso-Website publiziert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1200" baseline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(</a:t>
            </a:r>
            <a:r>
              <a:rPr lang="de-CH" sz="1200" baseline="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Kurstage</a:t>
            </a: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: I.d.R. montags, manchmal auch dienstags.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In Theologiemodulen auch Samstage möglich.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Achtung: Genügend Zeit einplanen für Selbststudium!</a:t>
            </a:r>
            <a:endParaRPr lang="de-CH" sz="1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9912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4732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Zahlbar pro Modul bzw. Modulblock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Dazu persönliche Auslagen, Literatur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Anmeldung jeweils für ein Modul, Daten dazu</a:t>
            </a: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auf der refbejuso-Website publiziert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sz="1200" baseline="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(</a:t>
            </a:r>
            <a:r>
              <a:rPr lang="de-CH" sz="1200" baseline="0" dirty="0" err="1">
                <a:solidFill>
                  <a:schemeClr val="tx2">
                    <a:lumMod val="95000"/>
                    <a:lumOff val="5000"/>
                  </a:schemeClr>
                </a:solidFill>
              </a:rPr>
              <a:t>Kurstage</a:t>
            </a: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: I.d.R. montags, manchmal auch dienstags.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In Theologiemodulen auch Samstage möglich.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aseline="0" dirty="0">
                <a:solidFill>
                  <a:schemeClr val="tx2">
                    <a:lumMod val="95000"/>
                    <a:lumOff val="5000"/>
                  </a:schemeClr>
                </a:solidFill>
              </a:rPr>
              <a:t>Achtung: Genügend Zeit einplanen für Selbststudium!</a:t>
            </a:r>
            <a:endParaRPr lang="de-CH" sz="1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7862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(verteilen)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1929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20565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38091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15735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42291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5710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12018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30845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195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28686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61403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94676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1642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5970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679374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52111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73775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67488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16978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3623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2083451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1532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00595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07988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15607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1663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17610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81430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1592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1212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8987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84958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87069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57013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51127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2845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83533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80421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6563C-F6A4-4776-B5C3-7A051607615D}" type="slidenum">
              <a:rPr lang="de-CH" smtClean="0"/>
              <a:pPr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69883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67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395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503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3666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Begegnung</a:t>
            </a:r>
            <a:r>
              <a:rPr lang="de-CH" baseline="0" dirty="0"/>
              <a:t> arrangieren in der jeweiligen Situation mit (gegebenen?) Themen, bzw. Themen korrelativ und exemplarisch zur Sprache bringen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A2E17-729E-4924-9FB9-D00CFC4E3D17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752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842400" y="1926000"/>
            <a:ext cx="7441200" cy="13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35200" y="3726000"/>
            <a:ext cx="7439025" cy="143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90575" y="5715000"/>
            <a:ext cx="743902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solidFill>
                  <a:schemeClr val="tx2"/>
                </a:solidFill>
              </a:rPr>
              <a:t>Katechetische</a:t>
            </a:r>
            <a:r>
              <a:rPr lang="de-DE" dirty="0">
                <a:solidFill>
                  <a:schemeClr val="tx2"/>
                </a:solidFill>
              </a:rPr>
              <a:t> Ausbildung Bern</a:t>
            </a:r>
          </a:p>
        </p:txBody>
      </p:sp>
      <p:pic>
        <p:nvPicPr>
          <p:cNvPr id="8" name="Bild 7" descr="PP_flaeche_ka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" y="1711516"/>
            <a:ext cx="7955280" cy="3852672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790575" y="5715000"/>
            <a:ext cx="743902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solidFill>
                  <a:schemeClr val="tx2"/>
                </a:solidFill>
              </a:rPr>
              <a:t>Katechetische</a:t>
            </a:r>
            <a:r>
              <a:rPr lang="de-DE" dirty="0">
                <a:solidFill>
                  <a:schemeClr val="tx2"/>
                </a:solidFill>
              </a:rPr>
              <a:t> Ausbildung Bern</a:t>
            </a:r>
          </a:p>
        </p:txBody>
      </p:sp>
      <p:pic>
        <p:nvPicPr>
          <p:cNvPr id="9" name="Bild 7" descr="PP_flaeche_ka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" y="1711516"/>
            <a:ext cx="7955280" cy="3852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607800" y="0"/>
            <a:ext cx="7958350" cy="13115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607800" y="1386000"/>
            <a:ext cx="795835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607800" y="1778400"/>
            <a:ext cx="7958350" cy="37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 txBox="1">
            <a:spLocks/>
          </p:cNvSpPr>
          <p:nvPr userDrawn="1"/>
        </p:nvSpPr>
        <p:spPr>
          <a:xfrm>
            <a:off x="402634" y="6567737"/>
            <a:ext cx="8712968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97583-AF55-4418-87BB-AA3AFD0236C2}" type="datetime4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 Oktober 2020</a:t>
            </a:fld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Reformierte Kirchen Bern-Jura-Solothurn				</a:t>
            </a:r>
            <a:fld id="{4962AE41-5AA3-4099-ACF8-0793E3A36FEA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93724" y="0"/>
            <a:ext cx="7967075" cy="13115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93725" y="1386000"/>
            <a:ext cx="7967074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584200" y="2028825"/>
            <a:ext cx="4680000" cy="3535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  <a:endParaRPr lang="de-CH" noProof="0" dirty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5508000" y="2028824"/>
            <a:ext cx="3058150" cy="352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Datumsplatzhalter 3"/>
          <p:cNvSpPr txBox="1">
            <a:spLocks/>
          </p:cNvSpPr>
          <p:nvPr userDrawn="1"/>
        </p:nvSpPr>
        <p:spPr>
          <a:xfrm>
            <a:off x="402634" y="6567737"/>
            <a:ext cx="8712968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97583-AF55-4418-87BB-AA3AFD0236C2}" type="datetime4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 Oktober 2020</a:t>
            </a:fld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Reformierte Kirchen Bern-Jura-Solothurn				</a:t>
            </a:r>
            <a:fld id="{4962AE41-5AA3-4099-ACF8-0793E3A36FEA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93724" y="0"/>
            <a:ext cx="7967075" cy="13115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93725" y="1386000"/>
            <a:ext cx="7967074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593725" y="2028825"/>
            <a:ext cx="3062288" cy="3535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  <a:endParaRPr lang="de-CH" noProof="0" dirty="0"/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6"/>
          </p:nvPr>
        </p:nvSpPr>
        <p:spPr>
          <a:xfrm>
            <a:off x="3883024" y="2028824"/>
            <a:ext cx="4411663" cy="352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Datumsplatzhalter 3"/>
          <p:cNvSpPr txBox="1">
            <a:spLocks/>
          </p:cNvSpPr>
          <p:nvPr userDrawn="1"/>
        </p:nvSpPr>
        <p:spPr>
          <a:xfrm>
            <a:off x="402634" y="6567737"/>
            <a:ext cx="8712968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97583-AF55-4418-87BB-AA3AFD0236C2}" type="datetime4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 Oktober 2020</a:t>
            </a:fld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Reformierte Kirchen Bern-Jura-Solothurn				</a:t>
            </a:r>
            <a:fld id="{4962AE41-5AA3-4099-ACF8-0793E3A36FEA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593725" y="1386000"/>
            <a:ext cx="7967074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593724" y="0"/>
            <a:ext cx="7967075" cy="131155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b="1" baseline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5"/>
          </p:nvPr>
        </p:nvSpPr>
        <p:spPr>
          <a:xfrm>
            <a:off x="584200" y="2028824"/>
            <a:ext cx="7981950" cy="3535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/>
              <a:t>Bild durch Klicken auf Symbol hinzufügen</a:t>
            </a:r>
            <a:endParaRPr lang="de-CH" noProof="0" dirty="0"/>
          </a:p>
        </p:txBody>
      </p:sp>
      <p:sp>
        <p:nvSpPr>
          <p:cNvPr id="5" name="Datumsplatzhalter 3"/>
          <p:cNvSpPr txBox="1">
            <a:spLocks/>
          </p:cNvSpPr>
          <p:nvPr userDrawn="1"/>
        </p:nvSpPr>
        <p:spPr>
          <a:xfrm>
            <a:off x="402634" y="6567737"/>
            <a:ext cx="8712968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97583-AF55-4418-87BB-AA3AFD0236C2}" type="datetime4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 Oktober 2020</a:t>
            </a:fld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Reformierte Kirchen Bern-Jura-Solothurn				</a:t>
            </a:r>
            <a:fld id="{4962AE41-5AA3-4099-ACF8-0793E3A36FEA}" type="slidenum">
              <a: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de-CH" sz="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842400" y="1926000"/>
            <a:ext cx="7441200" cy="13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35200" y="3726000"/>
            <a:ext cx="7439025" cy="143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790575" y="5715000"/>
            <a:ext cx="743902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 err="1">
                <a:solidFill>
                  <a:schemeClr val="tx2"/>
                </a:solidFill>
              </a:rPr>
              <a:t>Katechetische</a:t>
            </a:r>
            <a:r>
              <a:rPr lang="de-DE" dirty="0">
                <a:solidFill>
                  <a:schemeClr val="tx2"/>
                </a:solidFill>
              </a:rPr>
              <a:t> Ausbildung Bern</a:t>
            </a:r>
          </a:p>
        </p:txBody>
      </p:sp>
      <p:pic>
        <p:nvPicPr>
          <p:cNvPr id="9" name="Bild 7" descr="PP_flaeche_ka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" y="1711516"/>
            <a:ext cx="7955280" cy="38526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583200" y="1692000"/>
            <a:ext cx="7977600" cy="38664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42400" y="1926000"/>
            <a:ext cx="7441200" cy="136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Textmasterformate </a:t>
            </a:r>
            <a:br>
              <a:rPr lang="de-DE" dirty="0"/>
            </a:br>
            <a:r>
              <a:rPr lang="de-DE" dirty="0"/>
              <a:t>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5200" y="3726000"/>
            <a:ext cx="7439025" cy="143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CH" dirty="0"/>
              <a:t>Durch klicken Untertitel hinzufügen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3"/>
          </p:nvPr>
        </p:nvSpPr>
        <p:spPr>
          <a:xfrm>
            <a:off x="576000" y="6066000"/>
            <a:ext cx="720000" cy="1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2335D2-98E9-44B7-924E-8D3FF40DC7AE}" type="datetime1">
              <a:rPr lang="de-CH" smtClean="0"/>
              <a:t>28.10.2020</a:t>
            </a:fld>
            <a:endParaRPr lang="de-CH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800000" y="6057312"/>
            <a:ext cx="5400000" cy="180000"/>
          </a:xfrm>
          <a:prstGeom prst="rect">
            <a:avLst/>
          </a:prstGeom>
        </p:spPr>
        <p:txBody>
          <a:bodyPr/>
          <a:lstStyle/>
          <a:p>
            <a:r>
              <a:rPr lang="de-CH"/>
              <a:t>Reformierte Kirchen Bern-Jura-Solothurn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7596000" y="6066000"/>
            <a:ext cx="720000" cy="180000"/>
          </a:xfrm>
          <a:prstGeom prst="rect">
            <a:avLst/>
          </a:prstGeom>
        </p:spPr>
        <p:txBody>
          <a:bodyPr/>
          <a:lstStyle/>
          <a:p>
            <a:fld id="{A451278B-6C5C-4947-AA54-E1A05CF99D77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9224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P_flaeche_kat Kopie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0"/>
            <a:ext cx="7955280" cy="2377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6.jpe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audio" Target="../media/media24.m4a"/><Relationship Id="rId16" Type="http://schemas.openxmlformats.org/officeDocument/2006/relationships/image" Target="../media/image19.jpeg"/><Relationship Id="rId1" Type="http://schemas.microsoft.com/office/2007/relationships/media" Target="../media/media24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1.xml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3.xml"/><Relationship Id="rId9" Type="http://schemas.microsoft.com/office/2007/relationships/diagramDrawing" Target="../diagrams/drawing1.xml"/><Relationship Id="rId14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audio" Target="../media/media26.m4a"/><Relationship Id="rId16" Type="http://schemas.openxmlformats.org/officeDocument/2006/relationships/image" Target="../media/image3.png"/><Relationship Id="rId1" Type="http://schemas.microsoft.com/office/2007/relationships/media" Target="../media/media26.m4a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7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864600" y="1926000"/>
            <a:ext cx="7441200" cy="1368000"/>
          </a:xfrm>
        </p:spPr>
        <p:txBody>
          <a:bodyPr/>
          <a:lstStyle/>
          <a:p>
            <a:pPr algn="ctr"/>
            <a:r>
              <a:rPr lang="de-DE" dirty="0"/>
              <a:t>Katechetische Ausbildung Bern</a:t>
            </a:r>
          </a:p>
        </p:txBody>
      </p:sp>
      <p:sp>
        <p:nvSpPr>
          <p:cNvPr id="3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866775" y="3352800"/>
            <a:ext cx="7439025" cy="1436549"/>
          </a:xfrm>
        </p:spPr>
        <p:txBody>
          <a:bodyPr/>
          <a:lstStyle/>
          <a:p>
            <a:pPr algn="ctr"/>
            <a:r>
              <a:rPr lang="de-DE" dirty="0"/>
              <a:t>Informationsveranstaltung 26. Oktober 2020</a:t>
            </a:r>
          </a:p>
          <a:p>
            <a:pPr algn="ctr"/>
            <a:r>
              <a:rPr lang="de-DE" sz="2400" b="1" dirty="0"/>
              <a:t>Herzlich willkommen!</a:t>
            </a: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FFCA81D2-C0E1-4025-BFB9-20177F9E3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2600" y="47667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4188296"/>
            <a:chOff x="825" y="3105"/>
            <a:chExt cx="10665" cy="469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Leitlinien der Arbeit einer Katechetin, eines Katecheten ....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11560" y="1556792"/>
            <a:ext cx="82089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Die Katechetin, der Katechet wirkt als Amtsträgerin, als Amtsträger. </a:t>
            </a: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Die Katechetin, der Katechet denkt im Generationenbogen vom Säugling bis zum jungen Erwachsenen. </a:t>
            </a: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endParaRPr lang="de-CH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Die Katechetin, der Katechet handelt pädagogisch im Rahmen der gesamten Gemeinde.</a:t>
            </a: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Die Katechetin, der Katechet arbeitet theologisch.</a:t>
            </a: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Die Katechetin, der Katechet beherrscht das religionspädagogische Handwerk und arbeitet nach pädagogischen Prinzipien.</a:t>
            </a:r>
          </a:p>
          <a:p>
            <a:pPr marL="355600" indent="-355600">
              <a:spcAft>
                <a:spcPts val="400"/>
              </a:spcAft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Der Katechetin, der Katechet ist teamfähig.</a:t>
            </a:r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79F0563E-92FC-4DC6-8170-02FB269FB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8572" y="88129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...und ihre Bedeutung: Kompetenzen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77281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5600">
              <a:spcAft>
                <a:spcPts val="400"/>
              </a:spcAft>
            </a:pPr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Die Katechetin, der Katechet wirkt als Amtsträgerin, als Amtsträger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71600" y="2780928"/>
            <a:ext cx="7344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Zum Beispiel:</a:t>
            </a:r>
          </a:p>
          <a:p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Situationsgerecht, wertschätzend und sicher auftreten</a:t>
            </a:r>
          </a:p>
          <a:p>
            <a:pPr marL="174625" indent="-174625"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Eigenes Denken und Handeln reflektieren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...und ihre Bedeutung: Kompetenzen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77281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5600">
              <a:spcAft>
                <a:spcPts val="400"/>
              </a:spcAft>
            </a:pPr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Die Katechetin, der Katechet denkt im Generationenbogen vom Säugling bis zum jungen Erwachsenen. </a:t>
            </a:r>
            <a:endParaRPr lang="de-CH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71600" y="2780928"/>
            <a:ext cx="73448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Zum Beispiel:</a:t>
            </a:r>
          </a:p>
          <a:p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Eltern in der religiösen Erziehung ihrer Kinder unterstützen</a:t>
            </a:r>
          </a:p>
          <a:p>
            <a:pPr marL="174625" indent="-174625"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Im Blick auf die jeweilige Zielgruppe (Kinder, Jugendliche, junge Erwachsene) alters- und situationsgerecht handeln und feiern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de-CH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...und ihre Bedeutung: Kompetenzen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77281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5600">
              <a:spcAft>
                <a:spcPts val="400"/>
              </a:spcAft>
            </a:pPr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Die Katechetin, der Katechet handelt pädagogisch im Rahmen der gesamten Gemeinde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71600" y="2780928"/>
            <a:ext cx="73448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Zum Beispiel:</a:t>
            </a:r>
          </a:p>
          <a:p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In landeskirchlicher Offenheit unterschiedliche Arten des Glaubens wahr- und ernstnehmen und situationsgerecht handeln </a:t>
            </a:r>
          </a:p>
          <a:p>
            <a:pPr marL="174625" indent="-174625"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Ziele für die kirchliche Arbeit mit Kindern und Jugendlichen am Ort anregen und entwickeln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...und ihre Bedeutung: Kompetenzen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77281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5600">
              <a:spcAft>
                <a:spcPts val="400"/>
              </a:spcAft>
            </a:pPr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Die Katechetin, der Katechet arbeitet theologisch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71600" y="2780928"/>
            <a:ext cx="73448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Zum Beispiel:</a:t>
            </a:r>
          </a:p>
          <a:p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Biblische Texte in ihrer geistlichen Dimension und in ihrem historischen Kontext erschliessen</a:t>
            </a:r>
          </a:p>
          <a:p>
            <a:pPr marL="174625" indent="-174625"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Konkrete Lebenssituationen und –</a:t>
            </a:r>
            <a:r>
              <a:rPr lang="de-CH" sz="2000" b="1" dirty="0" err="1">
                <a:solidFill>
                  <a:schemeClr val="accent1">
                    <a:lumMod val="50000"/>
                  </a:schemeClr>
                </a:solidFill>
              </a:rPr>
              <a:t>bezüge</a:t>
            </a: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 von Kindern und Jugendlichen im Licht biblischer Inhalte reflektieren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...und ihre Bedeutung: Kompetenzen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77281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5600">
              <a:spcAft>
                <a:spcPts val="400"/>
              </a:spcAft>
            </a:pPr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Die Katechetin, der Katechet arbeitet theologisch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51520" y="55172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http://www.refbejuso.ch/standpunkte/weitergabe-des-glaubens-an-kinder/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2280856"/>
            <a:ext cx="2148956" cy="297235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2415402"/>
            <a:ext cx="3456384" cy="288777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D6D3A191-4231-41F8-ACD6-5BC87E318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9924" y="5650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...und ihre Bedeutung: Kompetenzen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77281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5600">
              <a:spcAft>
                <a:spcPts val="400"/>
              </a:spcAft>
            </a:pPr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Die Katechetin, der Katechet beherrscht das religionspädagogische Handwerk und arbeitet nach pädagogischen Prinzipien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71600" y="3356992"/>
            <a:ext cx="7344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Zum Beispiel:</a:t>
            </a:r>
          </a:p>
          <a:p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Religiöse Lernprozesse planen, durchführen und auswerten</a:t>
            </a:r>
          </a:p>
          <a:p>
            <a:pPr marL="174625" indent="-174625">
              <a:buFont typeface="Arial" pitchFamily="34" charset="0"/>
              <a:buChar char="•"/>
            </a:pPr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Teilnehmende und Bibel gleichwertig ins Spiel bringen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...und ihre Bedeutung: Kompetenzen</a:t>
            </a:r>
          </a:p>
        </p:txBody>
      </p:sp>
      <p:sp>
        <p:nvSpPr>
          <p:cNvPr id="8" name="Rechteck 7"/>
          <p:cNvSpPr/>
          <p:nvPr/>
        </p:nvSpPr>
        <p:spPr>
          <a:xfrm>
            <a:off x="251520" y="1772816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55600">
              <a:spcAft>
                <a:spcPts val="400"/>
              </a:spcAft>
            </a:pPr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Die Katechetin, der Katechet ist teamfähig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71600" y="3356992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Zum Beispiel:</a:t>
            </a:r>
          </a:p>
          <a:p>
            <a:endParaRPr lang="de-CH" sz="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4625" indent="-174625">
              <a:buFont typeface="Arial" pitchFamily="34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Er arbeitet mit allen Beteiligten der religionspädagogischen Arbeit im Generationenbogen zusammen.</a:t>
            </a:r>
          </a:p>
        </p:txBody>
      </p:sp>
    </p:spTree>
    <p:extLst>
      <p:ext uri="{BB962C8B-B14F-4D97-AF65-F5344CB8AC3E}">
        <p14:creationId xmlns:p14="http://schemas.microsoft.com/office/powerpoint/2010/main" val="920714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Modulare Ausbildung</a:t>
            </a:r>
          </a:p>
          <a:p>
            <a:endParaRPr lang="de-DE" dirty="0"/>
          </a:p>
        </p:txBody>
      </p:sp>
      <p:grpSp>
        <p:nvGrpSpPr>
          <p:cNvPr id="25" name="Group 2"/>
          <p:cNvGrpSpPr>
            <a:grpSpLocks/>
          </p:cNvGrpSpPr>
          <p:nvPr/>
        </p:nvGrpSpPr>
        <p:grpSpPr bwMode="auto">
          <a:xfrm>
            <a:off x="503548" y="1484784"/>
            <a:ext cx="8136904" cy="4188296"/>
            <a:chOff x="825" y="3105"/>
            <a:chExt cx="10665" cy="469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Allgemeinbildender Kurs bzw. gymnasiale oder Berufsmatur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Lern-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prozess</a:t>
              </a: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begleitung</a:t>
              </a: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Portfolio-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arbeit</a:t>
              </a: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CH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Praxis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1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2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3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4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Grundlagen Religionsdidaktik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Grundlagen Religionspädagogik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Feiern mit Kindern und Jugendlichen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+mn-lt"/>
                </a:rPr>
                <a:t>Arbeit im Generationen-bogen 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865A38D-7CA0-4EE8-B92A-8E1780198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46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Theologiemodule</a:t>
            </a:r>
          </a:p>
          <a:p>
            <a:endParaRPr lang="de-DE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249832"/>
            <a:chOff x="825" y="3105"/>
            <a:chExt cx="10665" cy="3643"/>
          </a:xfrm>
        </p:grpSpPr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1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2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3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4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DE91F335-0EC4-428C-9D41-8F0351E1055A}"/>
              </a:ext>
            </a:extLst>
          </p:cNvPr>
          <p:cNvGrpSpPr>
            <a:grpSpLocks/>
          </p:cNvGrpSpPr>
          <p:nvPr/>
        </p:nvGrpSpPr>
        <p:grpSpPr bwMode="auto">
          <a:xfrm>
            <a:off x="467544" y="1412776"/>
            <a:ext cx="8136904" cy="4188296"/>
            <a:chOff x="825" y="3105"/>
            <a:chExt cx="10665" cy="4695"/>
          </a:xfrm>
        </p:grpSpPr>
        <p:sp>
          <p:nvSpPr>
            <p:cNvPr id="13" name="Text Box 3">
              <a:extLst>
                <a:ext uri="{FF2B5EF4-FFF2-40B4-BE49-F238E27FC236}">
                  <a16:creationId xmlns:a16="http://schemas.microsoft.com/office/drawing/2014/main" id="{0134679E-69AB-4EAF-A720-8F87E3026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47A8FE6C-9BC7-4F95-9B29-CAF9DDD60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DBB38EE3-9FE1-4311-81E2-547D9CA6E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1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C4F7682-E2BE-4A2B-8FFA-2AA11D6C9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2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AFEDE5BF-ACE7-4A25-B7F2-BFB0531A9F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3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8">
              <a:extLst>
                <a:ext uri="{FF2B5EF4-FFF2-40B4-BE49-F238E27FC236}">
                  <a16:creationId xmlns:a16="http://schemas.microsoft.com/office/drawing/2014/main" id="{818C166D-109D-47C3-AAB8-F8069E86F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noProof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Theologie 4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5EEFDFF5-A078-4BFB-BA0B-F1E9CE0F0B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10">
              <a:extLst>
                <a:ext uri="{FF2B5EF4-FFF2-40B4-BE49-F238E27FC236}">
                  <a16:creationId xmlns:a16="http://schemas.microsoft.com/office/drawing/2014/main" id="{E6A93291-0FBA-40B4-B286-7C0C724463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11">
              <a:extLst>
                <a:ext uri="{FF2B5EF4-FFF2-40B4-BE49-F238E27FC236}">
                  <a16:creationId xmlns:a16="http://schemas.microsoft.com/office/drawing/2014/main" id="{1845A985-44B4-49AB-8D16-9764678A0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2">
              <a:extLst>
                <a:ext uri="{FF2B5EF4-FFF2-40B4-BE49-F238E27FC236}">
                  <a16:creationId xmlns:a16="http://schemas.microsoft.com/office/drawing/2014/main" id="{1BA99C04-5043-4C45-85D5-AD060F43A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13">
              <a:extLst>
                <a:ext uri="{FF2B5EF4-FFF2-40B4-BE49-F238E27FC236}">
                  <a16:creationId xmlns:a16="http://schemas.microsoft.com/office/drawing/2014/main" id="{7C1ACC39-02CA-4A19-9EF3-BEA7E96FE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26" name="AutoShape 14">
              <a:extLst>
                <a:ext uri="{FF2B5EF4-FFF2-40B4-BE49-F238E27FC236}">
                  <a16:creationId xmlns:a16="http://schemas.microsoft.com/office/drawing/2014/main" id="{AACAA6E0-1DFA-4B4C-ADE9-2CD288EE77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15">
              <a:extLst>
                <a:ext uri="{FF2B5EF4-FFF2-40B4-BE49-F238E27FC236}">
                  <a16:creationId xmlns:a16="http://schemas.microsoft.com/office/drawing/2014/main" id="{8E699715-C0EE-4913-BD52-19106EBBA1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2" name="Text Box 16">
              <a:extLst>
                <a:ext uri="{FF2B5EF4-FFF2-40B4-BE49-F238E27FC236}">
                  <a16:creationId xmlns:a16="http://schemas.microsoft.com/office/drawing/2014/main" id="{08A3B6B4-8CDD-4A51-9B29-952FB2108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7">
              <a:extLst>
                <a:ext uri="{FF2B5EF4-FFF2-40B4-BE49-F238E27FC236}">
                  <a16:creationId xmlns:a16="http://schemas.microsoft.com/office/drawing/2014/main" id="{01D6BEDE-C004-4EB5-8F6F-B545F9355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ED4552FF-7448-418B-9C26-2F9E94098F0A}"/>
              </a:ext>
            </a:extLst>
          </p:cNvPr>
          <p:cNvSpPr txBox="1"/>
          <p:nvPr/>
        </p:nvSpPr>
        <p:spPr>
          <a:xfrm>
            <a:off x="3687504" y="2427074"/>
            <a:ext cx="3960440" cy="2585323"/>
          </a:xfrm>
          <a:prstGeom prst="rect">
            <a:avLst/>
          </a:prstGeom>
          <a:solidFill>
            <a:srgbClr val="FFC000"/>
          </a:solidFill>
          <a:effectLst>
            <a:softEdge rad="114300"/>
          </a:effectLst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Berufsübergreifende Inhalte: </a:t>
            </a:r>
          </a:p>
          <a:p>
            <a:pPr>
              <a:buFont typeface="Arial" pitchFamily="34" charset="0"/>
              <a:buChar char="•"/>
            </a:pP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Bibel/Hermeneutik</a:t>
            </a:r>
          </a:p>
          <a:p>
            <a:pPr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Glaube/Ethik</a:t>
            </a:r>
          </a:p>
          <a:p>
            <a:pPr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Gottesdienst</a:t>
            </a:r>
          </a:p>
          <a:p>
            <a:pPr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Kirchengeschichte</a:t>
            </a:r>
          </a:p>
          <a:p>
            <a:pPr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Kirche – refbejuso und weltweit</a:t>
            </a:r>
          </a:p>
          <a:p>
            <a:pPr>
              <a:buFont typeface="Arial" pitchFamily="34" charset="0"/>
              <a:buChar char="•"/>
            </a:pP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0AB851A7-EFAE-4C8E-BD73-C9773A692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6972" y="563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678D839-6587-4CEA-B364-DB793622E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844823"/>
            <a:ext cx="7844639" cy="3633756"/>
          </a:xfrm>
          <a:prstGeom prst="rect">
            <a:avLst/>
          </a:prstGeom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B8D30684-E92A-4132-8A28-05D653553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4721" y="5486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Lernprozessbegleitung</a:t>
            </a:r>
          </a:p>
          <a:p>
            <a:r>
              <a:rPr lang="de-DE" dirty="0"/>
              <a:t>Praxis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476419"/>
            <a:chOff x="825" y="3105"/>
            <a:chExt cx="10665" cy="3897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CH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56DCB435-D143-4320-8A88-D910660D52F1}"/>
              </a:ext>
            </a:extLst>
          </p:cNvPr>
          <p:cNvSpPr txBox="1"/>
          <p:nvPr/>
        </p:nvSpPr>
        <p:spPr>
          <a:xfrm>
            <a:off x="3994065" y="2028308"/>
            <a:ext cx="276999" cy="2827674"/>
          </a:xfrm>
          <a:prstGeom prst="rect">
            <a:avLst/>
          </a:prstGeom>
          <a:solidFill>
            <a:srgbClr val="46A860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Praxis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5A5B7C4-B0CA-45F1-B913-C88C309973F9}"/>
              </a:ext>
            </a:extLst>
          </p:cNvPr>
          <p:cNvSpPr txBox="1"/>
          <p:nvPr/>
        </p:nvSpPr>
        <p:spPr>
          <a:xfrm>
            <a:off x="3204091" y="2028308"/>
            <a:ext cx="276999" cy="2827675"/>
          </a:xfrm>
          <a:prstGeom prst="rect">
            <a:avLst/>
          </a:prstGeom>
          <a:solidFill>
            <a:srgbClr val="B8E08C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Lernprozessbegleitung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EB519B-77B3-49B1-A635-484C589AB349}"/>
              </a:ext>
            </a:extLst>
          </p:cNvPr>
          <p:cNvSpPr txBox="1"/>
          <p:nvPr/>
        </p:nvSpPr>
        <p:spPr>
          <a:xfrm>
            <a:off x="3612249" y="2028309"/>
            <a:ext cx="276999" cy="2827674"/>
          </a:xfrm>
          <a:prstGeom prst="rect">
            <a:avLst/>
          </a:prstGeom>
          <a:solidFill>
            <a:srgbClr val="00F26D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Portfolioarbeit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C307433F-761C-46E8-9A93-2CE29491D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43" y="279842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F2A08D0F-BB94-4B61-9DFB-4BEDB668F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104" y="279842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4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D9091E9A-5C31-4440-B28E-B1ACA8B6B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381" y="402511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1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2E96830-1021-4707-8242-6C99C37F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963" y="403351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2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B9769EE3-0027-4B34-9DED-9973E3B64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1988" y="6198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Lernprozessbegleitung</a:t>
            </a:r>
          </a:p>
          <a:p>
            <a:r>
              <a:rPr lang="de-DE"/>
              <a:t>Praxis</a:t>
            </a:r>
            <a:endParaRPr lang="de-DE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476419"/>
            <a:chOff x="825" y="3105"/>
            <a:chExt cx="10665" cy="3897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844067"/>
              </p:ext>
            </p:extLst>
          </p:nvPr>
        </p:nvGraphicFramePr>
        <p:xfrm>
          <a:off x="4716016" y="1987273"/>
          <a:ext cx="3755106" cy="4434840"/>
        </p:xfrm>
        <a:graphic>
          <a:graphicData uri="http://schemas.openxmlformats.org/drawingml/2006/table">
            <a:tbl>
              <a:tblPr bandRow="1">
                <a:tableStyleId>{35758FB7-9AC5-4552-8A53-C91805E547FA}</a:tableStyleId>
              </a:tblPr>
              <a:tblGrid>
                <a:gridCol w="1230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4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de-CH" sz="1600" b="1" baseline="0" dirty="0">
                          <a:solidFill>
                            <a:schemeClr val="tx2"/>
                          </a:solidFill>
                        </a:rPr>
                        <a:t>Praxiskonzept</a:t>
                      </a:r>
                      <a:endParaRPr lang="de-CH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1. Semester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de-CH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Hospitium</a:t>
                      </a:r>
                      <a:endParaRPr kumimoji="0" lang="de-CH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2. Semester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Erste Übungen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3. Semester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Übungen planen, durchführen und auswerten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4. Semester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Unterrichtslektion selbständig vorbereiten, durchführen und auswerten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5. + 6. Semester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Langzeitpraktikum 40 Lektionen auf zwei Stufen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750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0" lang="de-CH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kumimoji="0" lang="de-CH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Begleitung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Lehrkatechetin, Praxisbegleitende,  Dozierende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Schriftliche Arbeiten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0" lang="de-CH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Berichte, 3-4 Planungswege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A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E3DFE67B-617B-4C4E-B7CD-D63B8A22DD49}"/>
              </a:ext>
            </a:extLst>
          </p:cNvPr>
          <p:cNvSpPr txBox="1"/>
          <p:nvPr/>
        </p:nvSpPr>
        <p:spPr>
          <a:xfrm>
            <a:off x="3994065" y="2028308"/>
            <a:ext cx="276999" cy="2827674"/>
          </a:xfrm>
          <a:prstGeom prst="rect">
            <a:avLst/>
          </a:prstGeom>
          <a:solidFill>
            <a:srgbClr val="46A860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Praxis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5B559B4-C9FF-4669-B20A-85CE92464E09}"/>
              </a:ext>
            </a:extLst>
          </p:cNvPr>
          <p:cNvSpPr txBox="1"/>
          <p:nvPr/>
        </p:nvSpPr>
        <p:spPr>
          <a:xfrm>
            <a:off x="3204091" y="2028308"/>
            <a:ext cx="276999" cy="2827675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Lernprozessbegleitung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A6DEC58-F1C2-4A5D-A3F0-0993D7A21FBD}"/>
              </a:ext>
            </a:extLst>
          </p:cNvPr>
          <p:cNvSpPr txBox="1"/>
          <p:nvPr/>
        </p:nvSpPr>
        <p:spPr>
          <a:xfrm>
            <a:off x="3612249" y="2028309"/>
            <a:ext cx="276999" cy="2827674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Portfolioarbeit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F05D6B7B-CF59-4D07-A8AF-C959BE3993FB}"/>
              </a:ext>
            </a:extLst>
          </p:cNvPr>
          <p:cNvCxnSpPr>
            <a:cxnSpLocks/>
          </p:cNvCxnSpPr>
          <p:nvPr/>
        </p:nvCxnSpPr>
        <p:spPr>
          <a:xfrm flipV="1">
            <a:off x="4172258" y="2204864"/>
            <a:ext cx="453576" cy="380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7">
            <a:extLst>
              <a:ext uri="{FF2B5EF4-FFF2-40B4-BE49-F238E27FC236}">
                <a16:creationId xmlns:a16="http://schemas.microsoft.com/office/drawing/2014/main" id="{6B17F0BD-5FEC-4219-A77F-013BC2FFB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483" y="2791239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CFA5326E-BA9E-42F6-AD6C-C47EE1D12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441" y="2754903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4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0F5759D2-6D23-43AB-83FA-ACDD88C7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940" y="3987752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1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0AF38029-0666-453A-9863-C133175C0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328" y="403351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2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05564E08-0620-4B04-A456-D8627999F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4848" y="612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1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religionspädagogischen Module</a:t>
            </a:r>
          </a:p>
          <a:p>
            <a:endParaRPr lang="de-DE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476419"/>
            <a:chOff x="825" y="3105"/>
            <a:chExt cx="10665" cy="3897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Grundlagen Religionsdidaktik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07CEE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Grundlagen Religionspädagogik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 Box 7">
            <a:extLst>
              <a:ext uri="{FF2B5EF4-FFF2-40B4-BE49-F238E27FC236}">
                <a16:creationId xmlns:a16="http://schemas.microsoft.com/office/drawing/2014/main" id="{C9B78F8F-439B-4DAC-85F3-6763CC814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17" y="2781862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FECF8FA6-85BB-4709-BA36-887C4DD47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339" y="395563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1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750B6879-4776-489B-9842-E7A86D9F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407" y="2781862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Theologie4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873F84AE-CC88-4C01-B87E-FF6CC93A0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98" y="395563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2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5E1AA54-88A3-4144-8D60-B6E2C911F082}"/>
              </a:ext>
            </a:extLst>
          </p:cNvPr>
          <p:cNvSpPr txBox="1"/>
          <p:nvPr/>
        </p:nvSpPr>
        <p:spPr>
          <a:xfrm>
            <a:off x="3204091" y="2028308"/>
            <a:ext cx="276999" cy="2827675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Lernprozessbegleitung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1E62708-B15C-4A65-A8B9-E83A858CAE54}"/>
              </a:ext>
            </a:extLst>
          </p:cNvPr>
          <p:cNvSpPr txBox="1"/>
          <p:nvPr/>
        </p:nvSpPr>
        <p:spPr>
          <a:xfrm>
            <a:off x="3612249" y="2028309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Portfolioarbeit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EE59E4B-B76B-4A3C-A8E9-382330D7D84B}"/>
              </a:ext>
            </a:extLst>
          </p:cNvPr>
          <p:cNvSpPr txBox="1"/>
          <p:nvPr/>
        </p:nvSpPr>
        <p:spPr>
          <a:xfrm>
            <a:off x="3994065" y="2028308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Praxis</a:t>
            </a: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97746118-A51C-46CF-88F4-914E16B93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9861" y="7947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religionspädagogischen Module</a:t>
            </a: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476419"/>
            <a:chOff x="825" y="3105"/>
            <a:chExt cx="10665" cy="3897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Lern-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prozess</a:t>
              </a: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begleitung</a:t>
              </a: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Portfolio-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arbeit</a:t>
              </a: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lang="de-CH" sz="1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Praxis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Grundlagen Religionsdidaktik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Grundlagen Religionspädagogik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Feiern mit Kindern und Jugendlichen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+mn-lt"/>
                </a:rPr>
                <a:t>Arbeit im Generationen-bogen 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</a:t>
              </a:r>
              <a:r>
                <a:rPr kumimoji="0" lang="de-CH" sz="1400" b="0" i="0" u="none" strike="noStrike" cap="none" normalizeH="0" baseline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539552" y="292494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Für die katechetische Arbeit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39552" y="407707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Beginn weg mit der Praxis verknüpft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Religionspädagogischen Module</a:t>
            </a:r>
          </a:p>
          <a:p>
            <a:endParaRPr lang="de-DE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476419"/>
            <a:chOff x="825" y="3105"/>
            <a:chExt cx="10665" cy="3897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 Box 7">
            <a:extLst>
              <a:ext uri="{FF2B5EF4-FFF2-40B4-BE49-F238E27FC236}">
                <a16:creationId xmlns:a16="http://schemas.microsoft.com/office/drawing/2014/main" id="{0D6C9EAD-E613-40AA-8CE3-2AE9A39AE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17" y="2781862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A7D2A5C5-1DF3-4D4D-97E8-D84E90C0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7" y="390077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C2418E4C-61DC-4010-AB50-DEBE6772C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407" y="278708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7C9AF41B-C091-42C0-A1EE-96097BA6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407" y="390077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69ABE57-D567-4ED3-B079-F053AF81F380}"/>
              </a:ext>
            </a:extLst>
          </p:cNvPr>
          <p:cNvSpPr txBox="1"/>
          <p:nvPr/>
        </p:nvSpPr>
        <p:spPr>
          <a:xfrm>
            <a:off x="3204091" y="2028308"/>
            <a:ext cx="276999" cy="2827675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Lernprozessbegleitung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CCC426F-3055-4781-BD08-44D281256386}"/>
              </a:ext>
            </a:extLst>
          </p:cNvPr>
          <p:cNvSpPr txBox="1"/>
          <p:nvPr/>
        </p:nvSpPr>
        <p:spPr>
          <a:xfrm>
            <a:off x="3612249" y="2028309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Portfolioarbeit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4773239-9748-43A2-8CD0-C714C974F5DD}"/>
              </a:ext>
            </a:extLst>
          </p:cNvPr>
          <p:cNvSpPr txBox="1"/>
          <p:nvPr/>
        </p:nvSpPr>
        <p:spPr>
          <a:xfrm>
            <a:off x="3994065" y="2028308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Praxis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498737CF-7F32-4781-BE64-F54649328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3944933"/>
            <a:ext cx="3720164" cy="4148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Grundlagen Religionspädagogik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1E4FC323-9FB5-4F49-B79A-C28ABBFA1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4436912"/>
            <a:ext cx="3720164" cy="4148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Grundlagen Religionsdidaktik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41E24345-111D-4C68-B0D2-564070DE9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20" y="9190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Religionspädagogischen Module</a:t>
            </a:r>
          </a:p>
          <a:p>
            <a:endParaRPr lang="de-DE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476419"/>
            <a:chOff x="825" y="3105"/>
            <a:chExt cx="10665" cy="3897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 Box 7">
            <a:extLst>
              <a:ext uri="{FF2B5EF4-FFF2-40B4-BE49-F238E27FC236}">
                <a16:creationId xmlns:a16="http://schemas.microsoft.com/office/drawing/2014/main" id="{0D6C9EAD-E613-40AA-8CE3-2AE9A39AE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17" y="2781862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A7D2A5C5-1DF3-4D4D-97E8-D84E90C0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7" y="390077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C2418E4C-61DC-4010-AB50-DEBE6772C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407" y="278708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7C9AF41B-C091-42C0-A1EE-96097BA6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407" y="390077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69ABE57-D567-4ED3-B079-F053AF81F380}"/>
              </a:ext>
            </a:extLst>
          </p:cNvPr>
          <p:cNvSpPr txBox="1"/>
          <p:nvPr/>
        </p:nvSpPr>
        <p:spPr>
          <a:xfrm>
            <a:off x="3204091" y="2028308"/>
            <a:ext cx="276999" cy="2827675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Lernprozessbegleitung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CCC426F-3055-4781-BD08-44D281256386}"/>
              </a:ext>
            </a:extLst>
          </p:cNvPr>
          <p:cNvSpPr txBox="1"/>
          <p:nvPr/>
        </p:nvSpPr>
        <p:spPr>
          <a:xfrm>
            <a:off x="3612249" y="2028309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Portfolioarbeit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4773239-9748-43A2-8CD0-C714C974F5DD}"/>
              </a:ext>
            </a:extLst>
          </p:cNvPr>
          <p:cNvSpPr txBox="1"/>
          <p:nvPr/>
        </p:nvSpPr>
        <p:spPr>
          <a:xfrm>
            <a:off x="3994065" y="2028308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Praxis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498737CF-7F32-4781-BE64-F54649328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3944933"/>
            <a:ext cx="3720164" cy="4148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Grundlagen Religionspädagogik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1E4FC323-9FB5-4F49-B79A-C28ABBFA1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4436912"/>
            <a:ext cx="3720164" cy="4148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Grundlagen Religionsdidaktik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13">
            <a:extLst>
              <a:ext uri="{FF2B5EF4-FFF2-40B4-BE49-F238E27FC236}">
                <a16:creationId xmlns:a16="http://schemas.microsoft.com/office/drawing/2014/main" id="{81488216-E021-4651-87FD-4F6074FB5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1987273"/>
            <a:ext cx="1686891" cy="913932"/>
          </a:xfrm>
          <a:prstGeom prst="rect">
            <a:avLst/>
          </a:prstGeom>
          <a:solidFill>
            <a:srgbClr val="FF6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Arbeit im Generationen-bogen 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6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B1481F1C-24CF-490D-A9C4-DF4191820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219" y="965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6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Religionspädagogischen Module</a:t>
            </a:r>
          </a:p>
          <a:p>
            <a:endParaRPr lang="de-DE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3476419"/>
            <a:chOff x="825" y="3105"/>
            <a:chExt cx="10665" cy="3897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de-CH" sz="1400" b="0" i="0" u="none" strike="noStrike" cap="none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latin typeface="Arial" pitchFamily="34" charset="0"/>
                  <a:cs typeface="Arial" pitchFamily="34" charset="0"/>
                </a:rPr>
                <a:t>Lebens- und Glaubens-themen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 Box 7">
            <a:extLst>
              <a:ext uri="{FF2B5EF4-FFF2-40B4-BE49-F238E27FC236}">
                <a16:creationId xmlns:a16="http://schemas.microsoft.com/office/drawing/2014/main" id="{0D6C9EAD-E613-40AA-8CE3-2AE9A39AE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217" y="2781862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A7D2A5C5-1DF3-4D4D-97E8-D84E90C0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7" y="390077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C2418E4C-61DC-4010-AB50-DEBE6772C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407" y="2787087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7C9AF41B-C091-42C0-A1EE-96097BA6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407" y="3900775"/>
            <a:ext cx="978870" cy="6556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noProof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Theologie 3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69ABE57-D567-4ED3-B079-F053AF81F380}"/>
              </a:ext>
            </a:extLst>
          </p:cNvPr>
          <p:cNvSpPr txBox="1"/>
          <p:nvPr/>
        </p:nvSpPr>
        <p:spPr>
          <a:xfrm>
            <a:off x="3204091" y="2028308"/>
            <a:ext cx="276999" cy="2827675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Lernprozessbegleitung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5CCC426F-3055-4781-BD08-44D281256386}"/>
              </a:ext>
            </a:extLst>
          </p:cNvPr>
          <p:cNvSpPr txBox="1"/>
          <p:nvPr/>
        </p:nvSpPr>
        <p:spPr>
          <a:xfrm>
            <a:off x="3612249" y="2028309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Portfolioarbeit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4773239-9748-43A2-8CD0-C714C974F5DD}"/>
              </a:ext>
            </a:extLst>
          </p:cNvPr>
          <p:cNvSpPr txBox="1"/>
          <p:nvPr/>
        </p:nvSpPr>
        <p:spPr>
          <a:xfrm>
            <a:off x="3994065" y="2028308"/>
            <a:ext cx="276999" cy="282767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rIns="0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</a:rPr>
              <a:t>Praxis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498737CF-7F32-4781-BE64-F54649328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3944933"/>
            <a:ext cx="3720164" cy="4148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Grundlagen Religionspädagogik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1E4FC323-9FB5-4F49-B79A-C28ABBFA1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4436912"/>
            <a:ext cx="3720164" cy="4148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Grundlagen Religionsdidaktik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30E1AB27-1BEA-46B6-9680-F2D81F14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128" y="1983464"/>
            <a:ext cx="1686891" cy="869774"/>
          </a:xfrm>
          <a:prstGeom prst="rect">
            <a:avLst/>
          </a:prstGeom>
          <a:solidFill>
            <a:srgbClr val="FF7C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Feiern mit Kindern und Jugendlichen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3">
            <a:extLst>
              <a:ext uri="{FF2B5EF4-FFF2-40B4-BE49-F238E27FC236}">
                <a16:creationId xmlns:a16="http://schemas.microsoft.com/office/drawing/2014/main" id="{188C8926-B561-402E-B505-BFFF53AE4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497" y="1979019"/>
            <a:ext cx="1686891" cy="8697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CH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Arbeit im Generationen-bogen </a:t>
            </a: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591A1C2-5509-4116-AD27-F1586443A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6972" y="742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RefModula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Katechetische Ausbildung Bern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4188296"/>
            <a:chOff x="825" y="3105"/>
            <a:chExt cx="10665" cy="469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683568" y="2060848"/>
            <a:ext cx="7704856" cy="32624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Leistungsnachweise</a:t>
            </a:r>
          </a:p>
          <a:p>
            <a:endParaRPr lang="de-CH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Abschluss jedes Moduls mit einem Leistungsnachweis:</a:t>
            </a:r>
          </a:p>
          <a:p>
            <a:pPr marL="450850" indent="-265113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Mündliche Prüfung</a:t>
            </a:r>
          </a:p>
          <a:p>
            <a:pPr marL="450850" indent="-265113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Schriftliche Prüfung </a:t>
            </a:r>
          </a:p>
          <a:p>
            <a:pPr marL="450850" indent="-265113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Referat</a:t>
            </a:r>
          </a:p>
          <a:p>
            <a:pPr marL="450850" indent="-265113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Schriftliche Arbeit </a:t>
            </a:r>
          </a:p>
          <a:p>
            <a:pPr marL="450850" indent="-265113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etc.</a:t>
            </a:r>
          </a:p>
          <a:p>
            <a:pPr marL="450850" indent="-265113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Lehrexamen mit Planungsarbeit</a:t>
            </a:r>
          </a:p>
        </p:txBody>
      </p:sp>
      <p:pic>
        <p:nvPicPr>
          <p:cNvPr id="8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797D8985-E12B-4688-8E97-FB95E90A6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6972" y="718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RefModula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Tage / Dauer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4188296"/>
            <a:chOff x="825" y="3105"/>
            <a:chExt cx="10665" cy="469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683568" y="2060848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Ausbildungstage und Zeiten</a:t>
            </a:r>
          </a:p>
          <a:p>
            <a:endParaRPr lang="de-CH" sz="1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Jeweils während der Schulzeit</a:t>
            </a: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Montag, Montag und Dienstag </a:t>
            </a: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Üblicherweise von 9.00 bis 16.30 Uhr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Dauer der Ausbildung </a:t>
            </a: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für Katechetinnen und Katecheten</a:t>
            </a: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3 ½ Jahre mit ABK</a:t>
            </a: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3 Jahre ohne ABK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Beginn der Ausbildung</a:t>
            </a:r>
          </a:p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Jeweils Anfangs September</a:t>
            </a: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33620CD-4E6C-48A3-9F65-0C9AA4C64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3876" y="4829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RefModula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Kosten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4188296"/>
            <a:chOff x="825" y="3105"/>
            <a:chExt cx="10665" cy="469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578398" y="2107882"/>
            <a:ext cx="796707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Fr. 7200.-</a:t>
            </a:r>
          </a:p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</a:rPr>
              <a:t>Theologiemodule 			Fr. 3000.-</a:t>
            </a:r>
          </a:p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</a:rPr>
              <a:t>Religionspädagogische Module 	Fr. 4200.-</a:t>
            </a:r>
          </a:p>
          <a:p>
            <a:endParaRPr lang="de-CH" sz="2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de-CH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6275FE8D-F23E-4397-8ABA-B5CF8B485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073" y="4327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Der heutige Abend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611560" y="1593216"/>
            <a:ext cx="7958350" cy="4068032"/>
          </a:xfrm>
        </p:spPr>
        <p:txBody>
          <a:bodyPr/>
          <a:lstStyle/>
          <a:p>
            <a:r>
              <a:rPr lang="de-CH" dirty="0"/>
              <a:t> 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18.00	Begrüssung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		Wer ist da?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18.05	Berufsbild Katechetin im Generationenbogen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		RefModula, Katechetische Ausbildung Bern</a:t>
            </a:r>
          </a:p>
          <a:p>
            <a:pPr lvl="0"/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18.45	Pause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19.15	Vorbildung und Voraussetzungen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19.20	Allgemeinbildender Kurs 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		für Leute ohne gymnasiale oder Berufsmaturität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19.50	Anmeldeverfahren, Eignungsabklärung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20.00	Schlusspunkt</a:t>
            </a:r>
          </a:p>
          <a:p>
            <a:endParaRPr lang="de-DE" dirty="0"/>
          </a:p>
        </p:txBody>
      </p:sp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2C4B27B2-8E10-4154-A448-028A4D114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3063" y="45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RefModula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Belastung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4188296"/>
            <a:chOff x="825" y="3105"/>
            <a:chExt cx="10665" cy="469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583911" y="2060848"/>
            <a:ext cx="41676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bis 50 Prozent</a:t>
            </a:r>
          </a:p>
          <a:p>
            <a:endParaRPr lang="de-CH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CH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Kurstage: Montag und oft auch Montag und Dienstag</a:t>
            </a:r>
          </a:p>
          <a:p>
            <a:endParaRPr lang="de-CH" sz="2800" dirty="0">
              <a:solidFill>
                <a:schemeClr val="tx2">
                  <a:lumMod val="95000"/>
                  <a:lumOff val="5000"/>
                </a:schemeClr>
              </a:solidFill>
            </a:endParaRPr>
          </a:p>
          <a:p>
            <a:endParaRPr lang="de-CH" sz="24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936" y="2170814"/>
            <a:ext cx="4056154" cy="2717306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E1569A1F-3F0A-4300-9F65-1E064CB3F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4660" y="4332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539552" y="1844824"/>
            <a:ext cx="381642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Beschreibung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aller Module/Modulblöcke RefModula mit Zielen, Inhalten und aktuellen Terminen für das laufende Studienjahr. </a:t>
            </a:r>
          </a:p>
          <a:p>
            <a:pPr algn="ctr"/>
            <a:r>
              <a:rPr lang="de-CH" sz="1600" dirty="0">
                <a:solidFill>
                  <a:srgbClr val="002060"/>
                </a:solidFill>
              </a:rPr>
              <a:t>		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5C25DD-34FE-4CEB-AEC4-1159363D9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538" y="1916832"/>
            <a:ext cx="3117294" cy="446449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96A407B7-E5DF-454E-AEF8-8265DDA39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9632" y="4766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www.refmodula.ch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E31B70-B220-4446-88E3-058BC043B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2076228"/>
            <a:ext cx="3844783" cy="4255391"/>
          </a:xfrm>
          <a:prstGeom prst="rect">
            <a:avLst/>
          </a:prstGeom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2A72C4F-59FD-4916-A203-63F0B0133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3876" y="45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Organisation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3265325983"/>
              </p:ext>
            </p:extLst>
          </p:nvPr>
        </p:nvGraphicFramePr>
        <p:xfrm>
          <a:off x="593724" y="1631806"/>
          <a:ext cx="5486400" cy="3629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531129" cy="796694"/>
          </a:xfrm>
          <a:prstGeom prst="ellipse">
            <a:avLst/>
          </a:prstGeom>
          <a:ln w="9525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0C2AB6F-3AB3-41D2-A72F-3D59825EE5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029" y="2204864"/>
            <a:ext cx="531872" cy="73279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E84A04-E572-40CE-9F1F-BE1F95686A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46" y="2206609"/>
            <a:ext cx="504056" cy="756083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9AE9501-44D9-4430-9FC8-6197CDF1CD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88" y="3044658"/>
            <a:ext cx="532962" cy="792088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CB34A92-620C-43CF-8D3C-D731F5A7C7A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365" y="2602501"/>
            <a:ext cx="572019" cy="74968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6C71872-C754-4E9E-8967-69355DDDD2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16016" y="2594503"/>
            <a:ext cx="915327" cy="753549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https://www.kirchewasen.ch/fileadmin/_processed_/b/2/csm_2018_MZ_37524275f9.jpg">
            <a:extLst>
              <a:ext uri="{FF2B5EF4-FFF2-40B4-BE49-F238E27FC236}">
                <a16:creationId xmlns:a16="http://schemas.microsoft.com/office/drawing/2014/main" id="{0368EB8A-41CD-4954-BABC-CC85FBD57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/>
          <a:stretch/>
        </p:blipFill>
        <p:spPr bwMode="auto">
          <a:xfrm>
            <a:off x="6884930" y="3044658"/>
            <a:ext cx="783414" cy="74968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88BA22D-CB6F-41C7-A469-E444C52ED0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4328" y="2193788"/>
            <a:ext cx="849902" cy="754941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C243372-4057-46FD-B8C3-B8C512A4C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40401" y="4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Die Dozierenden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8884800" cy="250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:\Katechetik\Fotos Bilder\Bilder Katechetik 2013\D 2. Dählhölzli-Retraite Doz. 11 Juni 13\20130611 (3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34" y="3295802"/>
            <a:ext cx="2592288" cy="3096344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35811"/>
            <a:ext cx="2229600" cy="3344400"/>
          </a:xfrm>
          <a:prstGeom prst="ellipse">
            <a:avLst/>
          </a:prstGeom>
          <a:ln w="9525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9DCFD5-A0F8-4C95-8FA8-5126C3677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3" y="476672"/>
            <a:ext cx="2304256" cy="346267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2D3E325E-A797-44A1-9232-AD9C4757E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3797" y="5684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908720"/>
            <a:ext cx="1008000" cy="1440000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71" y="2941504"/>
            <a:ext cx="959294" cy="1440000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794791"/>
            <a:ext cx="960000" cy="1440000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185" y="3933056"/>
            <a:ext cx="1097143" cy="1440000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7966" y="4581048"/>
            <a:ext cx="912000" cy="1440000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57" y="1475242"/>
            <a:ext cx="1109509" cy="1440000"/>
          </a:xfrm>
          <a:prstGeom prst="ellipse">
            <a:avLst/>
          </a:prstGeom>
          <a:ln w="9525" cap="rnd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AutoShape 4" descr="Bildergebnis für sandra begré"/>
          <p:cNvSpPr>
            <a:spLocks noChangeAspect="1" noChangeArrowheads="1"/>
          </p:cNvSpPr>
          <p:nvPr/>
        </p:nvSpPr>
        <p:spPr bwMode="auto">
          <a:xfrm>
            <a:off x="731248" y="494512"/>
            <a:ext cx="2040552" cy="2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28B119C-430D-4C02-AB94-7388CA1E3B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43" y="4828801"/>
            <a:ext cx="1515355" cy="1309039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https://www.bildungkirche.ch/Magazin-dms/Magazin-2020-1/Magazin-1-20_heiss_Martin-Ernst-Hirzel.jpg">
            <a:extLst>
              <a:ext uri="{FF2B5EF4-FFF2-40B4-BE49-F238E27FC236}">
                <a16:creationId xmlns:a16="http://schemas.microsoft.com/office/drawing/2014/main" id="{E516F55A-5A9D-4AEF-84C1-AA27A5EB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93" y="2854753"/>
            <a:ext cx="1406613" cy="1406613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formierte Kirchen Bern-Jura-Solothurn .:. Eglises réformées  Berne-Jura-Soleure: Adresses">
            <a:extLst>
              <a:ext uri="{FF2B5EF4-FFF2-40B4-BE49-F238E27FC236}">
                <a16:creationId xmlns:a16="http://schemas.microsoft.com/office/drawing/2014/main" id="{140EAA8F-932B-4268-A594-1D8A4B77E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06" y="1268760"/>
            <a:ext cx="1257300" cy="1524000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formierte Kirchen Bern-Jura-Solothurn .:. Eglises réformées  Berne-Jura-Soleure: Katharina Wagner">
            <a:extLst>
              <a:ext uri="{FF2B5EF4-FFF2-40B4-BE49-F238E27FC236}">
                <a16:creationId xmlns:a16="http://schemas.microsoft.com/office/drawing/2014/main" id="{E81F80E5-D831-4863-998B-039FFDF0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13" y="2801975"/>
            <a:ext cx="1002352" cy="1512168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sort Jugend, Evangelisch reformierte Kirche des Kantons Freiburg -  ref-fr.ch">
            <a:extLst>
              <a:ext uri="{FF2B5EF4-FFF2-40B4-BE49-F238E27FC236}">
                <a16:creationId xmlns:a16="http://schemas.microsoft.com/office/drawing/2014/main" id="{0870C465-1B7B-4608-9CEA-BBD368CA1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75" y="4581048"/>
            <a:ext cx="1037141" cy="1556792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85712EB0-6407-4A39-BB67-B48794C26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09552" y="3131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9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H:\Dokumente und Einstellungen\m_jakob\local Settings\Temporary Internet Files\Content.IE5\6X0R7FUB\MC90023456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63" y="2519629"/>
            <a:ext cx="1274674" cy="1818742"/>
          </a:xfrm>
          <a:prstGeom prst="rect">
            <a:avLst/>
          </a:prstGeom>
          <a:noFill/>
        </p:spPr>
      </p:pic>
      <p:pic>
        <p:nvPicPr>
          <p:cNvPr id="30722" name="Picture 2" descr="H:\Dokumente und Einstellungen\m_jakob\local Settings\Temporary Internet Files\Content.IE5\6X0R7FUB\MC90023456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980728"/>
            <a:ext cx="296026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Voraussetzungen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81128"/>
            <a:ext cx="8884800" cy="252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CEFEBB8-381C-4173-A0DC-A2D7384CE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4399" y="45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Katechetin, Katechet – ein Beruf für Sie?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Was Sie mitbringen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1560" y="2131673"/>
            <a:ext cx="7954590" cy="3529575"/>
          </a:xfrm>
        </p:spPr>
        <p:txBody>
          <a:bodyPr/>
          <a:lstStyle/>
          <a:p>
            <a:pPr marL="263525" lvl="0" indent="-263525"/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Abgeschlossene Berufsausbildung bzw. Matur - </a:t>
            </a:r>
          </a:p>
          <a:p>
            <a:pPr marL="263525" lvl="0" indent="-263525"/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und</a:t>
            </a:r>
          </a:p>
          <a:p>
            <a:pPr marL="263525" lvl="0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Interesse an einer fundierten Ausbildung im Blick auf eine katechetische Tätigkeit in der reformierten Kirche</a:t>
            </a:r>
          </a:p>
          <a:p>
            <a:pPr marL="263525" lvl="0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Mitgliedschaft in Kirche des Schweizerischen Evangelischen Kirchenbundes</a:t>
            </a:r>
          </a:p>
          <a:p>
            <a:pPr marL="263525" lvl="0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Landeskirchlich offener Glaube, Wunsch nach vermehrtem Engagement in der Kirche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Berufsbild Katechetin/Katechet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7544" y="1700808"/>
            <a:ext cx="7967074" cy="360000"/>
          </a:xfrm>
        </p:spPr>
        <p:txBody>
          <a:bodyPr/>
          <a:lstStyle/>
          <a:p>
            <a:pPr algn="ctr"/>
            <a:r>
              <a:rPr lang="de-DE" sz="2800" dirty="0">
                <a:solidFill>
                  <a:schemeClr val="accent1">
                    <a:lumMod val="50000"/>
                  </a:schemeClr>
                </a:solidFill>
              </a:rPr>
              <a:t>Arbeit im Generationenbogen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" y="2708920"/>
            <a:ext cx="8947023" cy="258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6394F7B2-09FA-4383-8DF9-1AC6FA057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362" y="48947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Katechetin, Katechet – ein Beruf für Sie?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Was Sie mitbringen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611560" y="2131673"/>
            <a:ext cx="7954590" cy="3529575"/>
          </a:xfrm>
        </p:spPr>
        <p:txBody>
          <a:bodyPr/>
          <a:lstStyle/>
          <a:p>
            <a:pPr marL="263525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Offen und neugierig auf neue, oft überraschende Einsichten und Erkenntnisse</a:t>
            </a:r>
          </a:p>
          <a:p>
            <a:pPr marL="263525" lvl="0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Physisch und psychisch belastbar</a:t>
            </a:r>
          </a:p>
          <a:p>
            <a:pPr marL="263525" lvl="0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Interesse an der Lebenswelt von Kindern und Jugendlichen</a:t>
            </a:r>
          </a:p>
          <a:p>
            <a:pPr marL="263525" lvl="0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Bereit, einen persönlichen und theologischen Entwicklungsweg zu gehen</a:t>
            </a:r>
          </a:p>
          <a:p>
            <a:pPr marL="263525" indent="-263525">
              <a:buFont typeface="Arial" pitchFamily="34" charset="0"/>
              <a:buChar char="•"/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Ausreichende PC-Kenntnisse (Word) und Deutschkenntnisse in Wort und Schrift</a:t>
            </a:r>
          </a:p>
          <a:p>
            <a:pPr marL="263525" indent="-263525">
              <a:buFont typeface="Arial" pitchFamily="34" charset="0"/>
              <a:buChar char="•"/>
            </a:pPr>
            <a:endParaRPr lang="de-CH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Keine Matur?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93725" y="1386000"/>
            <a:ext cx="7967074" cy="1322920"/>
          </a:xfrm>
        </p:spPr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Allgemeinbildender Kurs</a:t>
            </a:r>
          </a:p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Campus </a:t>
            </a:r>
            <a:r>
              <a:rPr lang="de-CH" sz="2800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Muristalden</a:t>
            </a:r>
            <a:endParaRPr lang="de-CH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" y="3068960"/>
            <a:ext cx="8885682" cy="257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B75BE9CE-761C-4B1E-B129-C0416D820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3876" y="45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„Die Phantasie 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stellt die Wirklichkeit vor die Augen.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“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de-CH" i="1" dirty="0">
                <a:solidFill>
                  <a:schemeClr val="accent1">
                    <a:lumMod val="50000"/>
                  </a:schemeClr>
                </a:solidFill>
              </a:rPr>
              <a:t>Johann Jacob </a:t>
            </a:r>
            <a:r>
              <a:rPr lang="de-CH" i="1" dirty="0" err="1">
                <a:solidFill>
                  <a:schemeClr val="accent1">
                    <a:lumMod val="50000"/>
                  </a:schemeClr>
                </a:solidFill>
              </a:rPr>
              <a:t>Bodmer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918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611560" y="1340768"/>
            <a:ext cx="7958350" cy="693264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Allgemeinbildender Kurs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- der Katechetik-Ausbildung vorgelagert</a:t>
            </a: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827584" y="4725144"/>
            <a:ext cx="7958350" cy="3600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Am Campus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Muristalden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Umfasst 120 Lektionen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In den Fächern: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Deutsch (35 L.)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Geschichte (35 L.)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Philosophie (20 L.)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Kunst (30 L.): Kunstbetrachtung / Musik </a:t>
            </a:r>
          </a:p>
        </p:txBody>
      </p:sp>
    </p:spTree>
    <p:extLst>
      <p:ext uri="{BB962C8B-B14F-4D97-AF65-F5344CB8AC3E}">
        <p14:creationId xmlns:p14="http://schemas.microsoft.com/office/powerpoint/2010/main" val="354664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Zeiten und Daten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611560" y="1844824"/>
            <a:ext cx="3888432" cy="3780000"/>
          </a:xfrm>
          <a:solidFill>
            <a:schemeClr val="bg1"/>
          </a:solidFill>
        </p:spPr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Daten auf der Webseite</a:t>
            </a: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refmodula.ch</a:t>
            </a:r>
          </a:p>
          <a:p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fünfzehn Mittwochabende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jeweils 17.15 bis 21.00</a:t>
            </a:r>
          </a:p>
          <a:p>
            <a:endParaRPr lang="de-DE" sz="105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und </a:t>
            </a:r>
          </a:p>
          <a:p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sieben Samstage</a:t>
            </a: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jeweils 9.00 bis ca. 14.00</a:t>
            </a:r>
          </a:p>
        </p:txBody>
      </p:sp>
    </p:spTree>
    <p:extLst>
      <p:ext uri="{BB962C8B-B14F-4D97-AF65-F5344CB8AC3E}">
        <p14:creationId xmlns:p14="http://schemas.microsoft.com/office/powerpoint/2010/main" val="131505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560" y="980728"/>
            <a:ext cx="7958350" cy="3780000"/>
          </a:xfrm>
        </p:spPr>
        <p:txBody>
          <a:bodyPr/>
          <a:lstStyle/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Inhalte (Wissen):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wichtige exemplarische Exponate der Kulturgeschichte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sich auf das Berufsziel Katechetin/Katechet beziehend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meist Themen mit theologischem, religiösem Inhalt </a:t>
            </a:r>
          </a:p>
          <a:p>
            <a:pPr marL="342900" indent="-342900">
              <a:buFont typeface="Arial" pitchFamily="34" charset="0"/>
              <a:buChar char="•"/>
            </a:pPr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Kompetenzen (Können):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Schreiben, Argumentieren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Sprechen, seine Meinung vertreten, Auftreten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Gestalten, Singen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Lehrplan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Stoffplan zu Beginn des Kurses</a:t>
            </a:r>
            <a:endParaRPr lang="de-D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971600" y="3356992"/>
            <a:ext cx="7958350" cy="1311550"/>
          </a:xfrm>
        </p:spPr>
        <p:txBody>
          <a:bodyPr/>
          <a:lstStyle/>
          <a:p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Einblick in das Fach 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Deutsch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weltanschauliche Positionen in der Literatur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Literatur mit Fokus auf Religion (von Aue: Der arme Heinrich / Lessing: Nathan der Weise / Goethe: Faust / Bichsel: Geschichten)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Texte in einem kulturgeschichtlichen Zusammenhang einordnen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mündlich und schriftlich argumentieren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sich gedanklich zusammenhängend und sprachlich korrekt und klar ausdrücken können </a:t>
            </a:r>
            <a:endParaRPr lang="de-D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971600" y="1196752"/>
            <a:ext cx="7958350" cy="2592288"/>
          </a:xfrm>
        </p:spPr>
        <p:txBody>
          <a:bodyPr/>
          <a:lstStyle/>
          <a:p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Einblick in das Fach 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Geschichte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wichtige Epochen, Ereignisse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insbesondere auch mit Blick auf die Religion(en) in Europa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Mythen und Ideologien kritisch beurteilen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die historische Dimension der Gegenwart begreifen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Veränderbarkeit und Kontinuität von politischen und gesellschaftlichen Strukturen erfassen</a:t>
            </a:r>
          </a:p>
        </p:txBody>
      </p:sp>
    </p:spTree>
    <p:extLst>
      <p:ext uri="{BB962C8B-B14F-4D97-AF65-F5344CB8AC3E}">
        <p14:creationId xmlns:p14="http://schemas.microsoft.com/office/powerpoint/2010/main" val="1170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934130" y="2693514"/>
            <a:ext cx="7958350" cy="1311550"/>
          </a:xfrm>
        </p:spPr>
        <p:txBody>
          <a:bodyPr/>
          <a:lstStyle/>
          <a:p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Einblick in das Fach 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Philosophie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philosophische Fragestellungen, Begriffe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Hauptgedanken ausgewählter Strömungen, insbesondere auch aus der Religionsphilosophie (Platon / Augustinus / Kant / Nietzsche / Kierkegaard / Sartre …)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komplexe Zusammenhänge folgerichtig darlegen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politische und religiöse Ideen analysieren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die ihnen zugrundeliegenden Weltanschauungen aufdecken</a:t>
            </a:r>
          </a:p>
        </p:txBody>
      </p:sp>
    </p:spTree>
    <p:extLst>
      <p:ext uri="{BB962C8B-B14F-4D97-AF65-F5344CB8AC3E}">
        <p14:creationId xmlns:p14="http://schemas.microsoft.com/office/powerpoint/2010/main" val="40300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934130" y="2420888"/>
            <a:ext cx="7958350" cy="1311550"/>
          </a:xfrm>
        </p:spPr>
        <p:txBody>
          <a:bodyPr/>
          <a:lstStyle/>
          <a:p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Einblick in das Fach 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Kunstbetrachtung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differenziert wahrnehmen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verschiedene Epochen und Stile (Kunst, Architektur)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Kunstwerke beobachten, analysieren und reflektieren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Überblick über die Entwicklung der abendländischen Bildenden Kunst vom frühen Christentum bis zur Gegenwart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Geschichte der bildenden Kunst des Christentums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8424863" y="6065838"/>
            <a:ext cx="719137" cy="1793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62AE41-5AA3-4099-ACF8-0793E3A36FEA}" type="slidenum">
              <a:rPr lang="de-CH" smtClean="0"/>
              <a:pPr>
                <a:defRPr/>
              </a:pPr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2312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platzhalter 8"/>
          <p:cNvSpPr>
            <a:spLocks noGrp="1"/>
          </p:cNvSpPr>
          <p:nvPr>
            <p:ph type="body" sz="quarter" idx="13"/>
          </p:nvPr>
        </p:nvSpPr>
        <p:spPr bwMode="auto">
          <a:xfrm>
            <a:off x="608013" y="1"/>
            <a:ext cx="7958137" cy="1124744"/>
          </a:xfrm>
          <a:noFill/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Der Katechet – die Katechetin</a:t>
            </a:r>
          </a:p>
        </p:txBody>
      </p:sp>
      <p:sp>
        <p:nvSpPr>
          <p:cNvPr id="11267" name="Textplatzhalter 10"/>
          <p:cNvSpPr>
            <a:spLocks noGrp="1"/>
          </p:cNvSpPr>
          <p:nvPr>
            <p:ph type="body" sz="quarter" idx="14"/>
          </p:nvPr>
        </p:nvSpPr>
        <p:spPr bwMode="auto">
          <a:xfrm>
            <a:off x="395536" y="1340768"/>
            <a:ext cx="8604250" cy="3779838"/>
          </a:xfrm>
          <a:noFill/>
          <a:ln>
            <a:miter lim="800000"/>
            <a:headEnd/>
            <a:tailEnd/>
          </a:ln>
        </p:spPr>
        <p:txBody>
          <a:bodyPr wrap="square" numCol="1" anchor="t" compatLnSpc="1">
            <a:prstTxWarp prst="textNoShape">
              <a:avLst/>
            </a:prstTxWarp>
          </a:bodyPr>
          <a:lstStyle/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begleitet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Kinder und Jugendliche auf ihrem Lebens- und Glaubensweg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		&gt; </a:t>
            </a:r>
            <a:r>
              <a:rPr lang="de-CH" sz="2000" i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Begleiterin, Begleiter / Beraterin</a:t>
            </a:r>
            <a:r>
              <a:rPr lang="de-CH" sz="2000" i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Berater</a:t>
            </a:r>
            <a:endParaRPr lang="de-CH" sz="2000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entdeckt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gemeinsam mit ihnen innere und äussere Bilder des Glaubens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		</a:t>
            </a:r>
            <a:r>
              <a:rPr lang="de-CH" sz="2000" i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&gt; Spiritual, </a:t>
            </a:r>
            <a:r>
              <a:rPr lang="de-CH" sz="2000" i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Spiritualin</a:t>
            </a:r>
            <a:endParaRPr lang="de-CH" sz="2000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verbindet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biblische Inhalte mit dem Erleben der Kinder und Jugendlichen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		&gt; </a:t>
            </a:r>
            <a:r>
              <a:rPr lang="de-CH" sz="2000" i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Hermeneutin</a:t>
            </a:r>
            <a:r>
              <a:rPr lang="de-CH" sz="2000" i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de-CH" sz="2000" i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Hermeneut</a:t>
            </a:r>
            <a:endParaRPr lang="de-CH" sz="2000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führt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zu Achtung und Sorgfalt im Umgang miteinander und der Schöpfung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		</a:t>
            </a:r>
            <a:r>
              <a:rPr lang="de-CH" sz="2000" i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&gt; ethisches Vorbild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		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feiert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mit Kindern und Jugendlichen Gottesdienste und Feste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		</a:t>
            </a:r>
            <a:r>
              <a:rPr lang="de-CH" sz="2000" i="1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&gt; Liturg, </a:t>
            </a:r>
            <a:r>
              <a:rPr lang="de-CH" sz="2000" i="1" dirty="0" err="1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Liturgin</a:t>
            </a:r>
            <a:endParaRPr lang="de-CH" sz="2000" i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934130" y="3068960"/>
            <a:ext cx="7958350" cy="1311550"/>
          </a:xfrm>
        </p:spPr>
        <p:txBody>
          <a:bodyPr/>
          <a:lstStyle/>
          <a:p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Einblick in das Fach </a:t>
            </a:r>
            <a:r>
              <a:rPr lang="de-DE" sz="2400" b="1" dirty="0">
                <a:solidFill>
                  <a:schemeClr val="accent1">
                    <a:lumMod val="50000"/>
                  </a:schemeClr>
                </a:solidFill>
              </a:rPr>
              <a:t>Musik</a:t>
            </a:r>
            <a:r>
              <a:rPr lang="de-DE" sz="2000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Freude im gemeinsamen Singen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Grundrepertoire an KUW-tauglichen Liedern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praktische Fähigkeiten und Fertigkeiten (rhythmisch, melodisch, gesangstechnisch)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geistliche Musik im gesellschaftlich-historischen Kontext (Epochen der Musikgeschichte)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Spiritualität der Musik erfahren</a:t>
            </a:r>
          </a:p>
        </p:txBody>
      </p:sp>
    </p:spTree>
    <p:extLst>
      <p:ext uri="{BB962C8B-B14F-4D97-AF65-F5344CB8AC3E}">
        <p14:creationId xmlns:p14="http://schemas.microsoft.com/office/powerpoint/2010/main" val="61489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560" y="2924944"/>
            <a:ext cx="7958350" cy="2880320"/>
          </a:xfrm>
        </p:spPr>
        <p:txBody>
          <a:bodyPr/>
          <a:lstStyle/>
          <a:p>
            <a:r>
              <a:rPr lang="de-CH" sz="2400" b="1" dirty="0">
                <a:solidFill>
                  <a:schemeClr val="accent1">
                    <a:lumMod val="50000"/>
                  </a:schemeClr>
                </a:solidFill>
              </a:rPr>
              <a:t>Allgemeine Informationen </a:t>
            </a: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zum Kurs: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Anspruchsniveau: orientiert sich am Gymnasium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Unterrichtende: Gymnasiallehrerinnen, Gymnasiallehrer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Attest (Zertifikat)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	- 85% Unterrichtspräsenz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	- Leistungsnachweise in allen Fächern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Kosten: 200 CHF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Wohlwollendes, unterstützendes Lernklima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9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Für Katechetik-Studierende mit Maturitäts- oder Seminarabschluss </a:t>
            </a: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ist auch ein teilweiser Besuch möglich (z.B. nur einzelne Fächer).</a:t>
            </a: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Das Gleiche gilt für Sozialdiakoninnen/Sozialdiakone sowie für Prädikantinnen und Prädikaten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62595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br>
              <a:rPr lang="de-CH" dirty="0"/>
            </a:b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548680"/>
            <a:ext cx="3687901" cy="5479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279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Logo_Dru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01280"/>
            <a:ext cx="4248472" cy="113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833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8424863" y="6065838"/>
            <a:ext cx="719137" cy="1793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62AE41-5AA3-4099-ACF8-0793E3A36FEA}" type="slidenum">
              <a:rPr lang="de-CH" smtClean="0"/>
              <a:pPr>
                <a:defRPr/>
              </a:pPr>
              <a:t>55</a:t>
            </a:fld>
            <a:endParaRPr lang="de-CH" dirty="0"/>
          </a:p>
        </p:txBody>
      </p:sp>
      <p:pic>
        <p:nvPicPr>
          <p:cNvPr id="12" name="Picture 5" descr="Logo_Dru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01280"/>
            <a:ext cx="4248472" cy="113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3563888" y="3429000"/>
            <a:ext cx="648072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Katechetik Referat\KSGR Bilder Text\Gymnasium Muristalden Bern Gelän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908720"/>
            <a:ext cx="6588224" cy="470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3790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934130" y="1268760"/>
            <a:ext cx="7958350" cy="360000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Campus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Muristalden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934130" y="1778400"/>
            <a:ext cx="7958350" cy="4242888"/>
          </a:xfrm>
        </p:spPr>
        <p:txBody>
          <a:bodyPr/>
          <a:lstStyle/>
          <a:p>
            <a:endParaRPr lang="de-DE" dirty="0"/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Besteht aus: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Gymnasium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Internat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Schule (Basisstufe bis 9. Schuljahr)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Kirchlich-theologische Schule (KTS)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Evangelisch-theologischer Kurs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Gäste: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	- PH Bern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	- Pro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Senectute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	- Spitaldirektion Lindenhofgruppe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063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Vom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Evang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. Seminar (1854) zum Campus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Muristalden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(2011)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/>
          </p:nvPr>
        </p:nvGraphicFramePr>
        <p:xfrm>
          <a:off x="467544" y="2512740"/>
          <a:ext cx="3288628" cy="28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r:id="rId4" imgW="3600000" imgH="2628000" progId="">
                  <p:embed/>
                </p:oleObj>
              </mc:Choice>
              <mc:Fallback>
                <p:oleObj r:id="rId4" imgW="3600000" imgH="262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2512740"/>
                        <a:ext cx="3288628" cy="2882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12740"/>
            <a:ext cx="4495620" cy="28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1079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934130" y="1268760"/>
            <a:ext cx="7958350" cy="3780000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Eigenheiten des Campus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Muristalden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endParaRPr lang="de-CH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Bildungsort für Kinder, Jugendliche, Erwachsene</a:t>
            </a:r>
          </a:p>
          <a:p>
            <a:pPr marL="342900" indent="-34290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öffentlich private Schule</a:t>
            </a:r>
          </a:p>
          <a:p>
            <a:pPr marL="342900" indent="-34290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überschaubare Grösse und Flexibilität</a:t>
            </a:r>
          </a:p>
          <a:p>
            <a:pPr marL="342900" indent="-34290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Tradition: </a:t>
            </a: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nebst Schul- auch Wohnort (Internat)...</a:t>
            </a:r>
          </a:p>
          <a:p>
            <a:pPr marL="342900" indent="-342900" eaLnBrk="1" hangingPunct="1">
              <a:spcBef>
                <a:spcPts val="1200"/>
              </a:spcBef>
              <a:buFont typeface="Arial" pitchFamily="34" charset="0"/>
              <a:buChar char="•"/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Innovation: Basisstufe, zweisprachige Matur, fächerübergreifender Unterricht , Selbstlernstudio, Fach Forschen etc.</a:t>
            </a:r>
          </a:p>
        </p:txBody>
      </p:sp>
    </p:spTree>
    <p:extLst>
      <p:ext uri="{BB962C8B-B14F-4D97-AF65-F5344CB8AC3E}">
        <p14:creationId xmlns:p14="http://schemas.microsoft.com/office/powerpoint/2010/main" val="79689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Das Katechetische Amt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in den Reformierten Kirchen Bern-Jura-Solothurn </a:t>
            </a:r>
          </a:p>
        </p:txBody>
      </p:sp>
      <p:pic>
        <p:nvPicPr>
          <p:cNvPr id="9" name="Bildplatzhalter 8" descr="o_130900127.jp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3724" y="2204864"/>
            <a:ext cx="4680000" cy="3535362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5508000" y="2028824"/>
            <a:ext cx="3384480" cy="3529575"/>
          </a:xfrm>
        </p:spPr>
        <p:txBody>
          <a:bodyPr/>
          <a:lstStyle/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Drei Ämter:</a:t>
            </a:r>
          </a:p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Das Pfarramt</a:t>
            </a:r>
          </a:p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Das sozialdiakonische Amt</a:t>
            </a:r>
          </a:p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Das katechetische Amt</a:t>
            </a:r>
          </a:p>
          <a:p>
            <a:endParaRPr lang="de-CH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Alle drei sind gleich-wertig, aber nicht gleich-artig.</a:t>
            </a:r>
          </a:p>
          <a:p>
            <a:endParaRPr lang="de-CH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de-CH" b="1" dirty="0">
                <a:solidFill>
                  <a:schemeClr val="accent1">
                    <a:lumMod val="50000"/>
                  </a:schemeClr>
                </a:solidFill>
              </a:rPr>
              <a:t>Ordination bzw. Beauftragung</a:t>
            </a: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5D18068-2EC2-47A8-A288-B086A8ADF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33" y="41776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b="0" dirty="0">
                <a:solidFill>
                  <a:schemeClr val="accent1">
                    <a:lumMod val="50000"/>
                  </a:schemeClr>
                </a:solidFill>
              </a:rPr>
              <a:t>„Hier bin ich Mensch, hier darf ich‘s sein“ (Faust, Goethe)</a:t>
            </a:r>
          </a:p>
        </p:txBody>
      </p:sp>
      <p:pic>
        <p:nvPicPr>
          <p:cNvPr id="2" name="Bildplatzhalter 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204864"/>
            <a:ext cx="3812876" cy="2880320"/>
          </a:xfr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294967295"/>
          </p:nvPr>
        </p:nvSpPr>
        <p:spPr>
          <a:xfrm>
            <a:off x="8424863" y="6065838"/>
            <a:ext cx="719137" cy="1793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0C00F6A-B192-4360-8F4D-C6B55FDF4189}" type="slidenum">
              <a:rPr lang="de-CH" smtClean="0"/>
              <a:pPr>
                <a:defRPr/>
              </a:pPr>
              <a:t>60</a:t>
            </a:fld>
            <a:endParaRPr lang="de-CH" dirty="0"/>
          </a:p>
        </p:txBody>
      </p:sp>
      <p:pic>
        <p:nvPicPr>
          <p:cNvPr id="1026" name="Picture 2" descr="G:\Katechetik Referat\KSGR Bilder Text\Gymnasium Muristalden Bern Bist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60848"/>
            <a:ext cx="3744416" cy="318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69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„Lernen ist Vorfreude auf sich selbst.“</a:t>
            </a:r>
          </a:p>
          <a:p>
            <a:r>
              <a:rPr lang="de-CH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i="1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de-CH" i="1" dirty="0">
                <a:solidFill>
                  <a:schemeClr val="accent1">
                    <a:lumMod val="50000"/>
                  </a:schemeClr>
                </a:solidFill>
              </a:rPr>
              <a:t>Peter Sloterdijk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40021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>
          <a:xfrm>
            <a:off x="934130" y="908720"/>
            <a:ext cx="7958350" cy="3780000"/>
          </a:xfrm>
        </p:spPr>
        <p:txBody>
          <a:bodyPr/>
          <a:lstStyle/>
          <a:p>
            <a:endParaRPr lang="de-DE" dirty="0"/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Danke für Ihre Aufmerksamkeit!</a:t>
            </a: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Fragen zum Allgemeinbildenden Kurs beantwortet Ihnen </a:t>
            </a:r>
            <a:br>
              <a:rPr lang="de-DE" dirty="0">
                <a:solidFill>
                  <a:schemeClr val="accent1">
                    <a:lumMod val="50000"/>
                  </a:schemeClr>
                </a:solidFill>
              </a:rPr>
            </a:b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Bertrand Knobel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Rektor Gymnasium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Muristalden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bertrand.knobel@muristalden.ch</a:t>
            </a: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de-DE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031 350 42 50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294967295"/>
          </p:nvPr>
        </p:nvSpPr>
        <p:spPr>
          <a:xfrm>
            <a:off x="8424863" y="6065838"/>
            <a:ext cx="719137" cy="1793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962AE41-5AA3-4099-ACF8-0793E3A36FEA}" type="slidenum">
              <a:rPr lang="de-CH" smtClean="0"/>
              <a:pPr>
                <a:defRPr/>
              </a:pPr>
              <a:t>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7457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>
                <a:solidFill>
                  <a:schemeClr val="accent1">
                    <a:lumMod val="50000"/>
                  </a:schemeClr>
                </a:solidFill>
              </a:rPr>
              <a:t>Wie geht es weiter?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8884800" cy="250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3F1771E2-6946-4212-8B71-6A41E6EEF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1792" y="45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</a:rPr>
              <a:t>Termine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95009" y="1484784"/>
            <a:ext cx="8026598" cy="4032448"/>
          </a:xfrm>
        </p:spPr>
        <p:txBody>
          <a:bodyPr/>
          <a:lstStyle/>
          <a:p>
            <a:pPr>
              <a:tabLst>
                <a:tab pos="3676650" algn="l"/>
              </a:tabLst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Anmeldeschluss:  	06. Dezember 2020</a:t>
            </a:r>
          </a:p>
          <a:p>
            <a:pPr>
              <a:tabLst>
                <a:tab pos="3676650" algn="l"/>
              </a:tabLst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Eignungsabklärung	Di. 19. + Fr. 22. Januar  2021</a:t>
            </a:r>
          </a:p>
          <a:p>
            <a:pPr>
              <a:tabLst>
                <a:tab pos="3676650" algn="l"/>
              </a:tabLst>
            </a:pPr>
            <a:endParaRPr lang="de-CH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tabLst>
                <a:tab pos="3676650" algn="l"/>
              </a:tabLst>
            </a:pPr>
            <a:endParaRPr lang="de-CH" sz="1400" b="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tabLst>
                <a:tab pos="3676650" algn="l"/>
              </a:tabLst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Beginn ABK: 	24. Februar 2021</a:t>
            </a:r>
          </a:p>
          <a:p>
            <a:pPr>
              <a:tabLst>
                <a:tab pos="3676650" algn="l"/>
              </a:tabLst>
            </a:pPr>
            <a:endParaRPr lang="de-CH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tabLst>
                <a:tab pos="3676650" algn="l"/>
              </a:tabLst>
            </a:pPr>
            <a:r>
              <a:rPr lang="de-CH" sz="2400" dirty="0">
                <a:solidFill>
                  <a:schemeClr val="accent1">
                    <a:lumMod val="50000"/>
                  </a:schemeClr>
                </a:solidFill>
              </a:rPr>
              <a:t>Beginn RefModula:	Mo. 06. September 2021</a:t>
            </a:r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tabLst>
                <a:tab pos="3676650" algn="l"/>
              </a:tabLst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		Startveranstaltung</a:t>
            </a:r>
          </a:p>
          <a:p>
            <a:pPr>
              <a:tabLst>
                <a:tab pos="3676650" algn="l"/>
              </a:tabLst>
            </a:pPr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		Einführungstag</a:t>
            </a: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D5F4E06D-5BB4-4E47-A148-E1BE2CBCF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399" y="45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8880"/>
            <a:ext cx="1980000" cy="186196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644008" y="2564904"/>
            <a:ext cx="3058150" cy="792088"/>
          </a:xfrm>
        </p:spPr>
        <p:txBody>
          <a:bodyPr/>
          <a:lstStyle/>
          <a:p>
            <a:r>
              <a:rPr lang="de-CH" sz="4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Schluss</a:t>
            </a:r>
          </a:p>
          <a:p>
            <a:endParaRPr lang="de-C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:\Bereich Katechetik\Bilder Katechetik 2012\H KA-Team  12. - 14. Dezember\20121212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1636841" cy="5040000"/>
          </a:xfrm>
          <a:prstGeom prst="rect">
            <a:avLst/>
          </a:prstGeom>
          <a:noFill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4B7BFC4-D651-4533-BB03-C0DAC39642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79" y="2492896"/>
            <a:ext cx="1636841" cy="1608735"/>
          </a:xfrm>
          <a:prstGeom prst="ellipse">
            <a:avLst/>
          </a:prstGeom>
          <a:ln w="3175" cap="rnd">
            <a:solidFill>
              <a:schemeClr val="tx2"/>
            </a:solidFill>
            <a:prstDash val="solid"/>
          </a:ln>
          <a:effectLst/>
        </p:spPr>
      </p:pic>
      <p:pic>
        <p:nvPicPr>
          <p:cNvPr id="2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1569FC76-EC58-4A68-B357-6E8CD39E0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5800" y="5615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/>
          <p:cNvSpPr txBox="1">
            <a:spLocks/>
          </p:cNvSpPr>
          <p:nvPr/>
        </p:nvSpPr>
        <p:spPr>
          <a:xfrm>
            <a:off x="1763688" y="764704"/>
            <a:ext cx="4464496" cy="136800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Vielen</a:t>
            </a:r>
            <a:r>
              <a:rPr kumimoji="0" lang="de-CH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Dank für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CH" sz="32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Ihre Aufmerksamkeit!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2593" y="3053976"/>
            <a:ext cx="1830792" cy="12961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551371"/>
            <a:ext cx="1979354" cy="20044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471" y="1751318"/>
            <a:ext cx="1369797" cy="16089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94" y="1988840"/>
            <a:ext cx="2916384" cy="194425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4208" y="4898456"/>
            <a:ext cx="2448332" cy="18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1" y="4349917"/>
            <a:ext cx="2412015" cy="16081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940626"/>
            <a:ext cx="2637055" cy="17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94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611560" y="620688"/>
            <a:ext cx="7967075" cy="1311550"/>
          </a:xfrm>
        </p:spPr>
        <p:txBody>
          <a:bodyPr/>
          <a:lstStyle/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Kommen Sie gut nach Hause –</a:t>
            </a:r>
          </a:p>
          <a:p>
            <a:endParaRPr lang="de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611560" y="1536194"/>
            <a:ext cx="7967074" cy="792088"/>
          </a:xfrm>
        </p:spPr>
        <p:txBody>
          <a:bodyPr/>
          <a:lstStyle/>
          <a:p>
            <a:r>
              <a:rPr lang="de-CH" sz="2800" dirty="0">
                <a:solidFill>
                  <a:schemeClr val="accent1">
                    <a:lumMod val="50000"/>
                  </a:schemeClr>
                </a:solidFill>
              </a:rPr>
              <a:t>						</a:t>
            </a:r>
            <a:r>
              <a:rPr lang="de-CH" sz="3200" dirty="0">
                <a:solidFill>
                  <a:schemeClr val="accent1">
                    <a:lumMod val="50000"/>
                  </a:schemeClr>
                </a:solidFill>
              </a:rPr>
              <a:t>auf Wiedersehen!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3" y="3004155"/>
            <a:ext cx="8947023" cy="258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>
                <a:solidFill>
                  <a:schemeClr val="accent1">
                    <a:lumMod val="50000"/>
                  </a:schemeClr>
                </a:solidFill>
              </a:rPr>
              <a:t>Der Arbeitsmarkt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1560" y="1628800"/>
            <a:ext cx="82809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Arbeitgeberin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 	Die Kirchgemeinde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Stellen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		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Auf der </a:t>
            </a: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Website refbejuso 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(refbejuso.ch/</a:t>
            </a:r>
            <a:r>
              <a:rPr lang="de-CH" sz="2000" dirty="0" err="1">
                <a:solidFill>
                  <a:schemeClr val="accent1">
                    <a:lumMod val="50000"/>
                  </a:schemeClr>
                </a:solidFill>
              </a:rPr>
              <a:t>beratung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de-CH" sz="2000" dirty="0" err="1">
                <a:solidFill>
                  <a:schemeClr val="accent1">
                    <a:lumMod val="50000"/>
                  </a:schemeClr>
                </a:solidFill>
              </a:rPr>
              <a:t>auskunftsstelle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-kuw/</a:t>
            </a:r>
            <a:r>
              <a:rPr lang="de-CH" sz="2000" dirty="0" err="1">
                <a:solidFill>
                  <a:schemeClr val="accent1">
                    <a:lumMod val="50000"/>
                  </a:schemeClr>
                </a:solidFill>
              </a:rPr>
              <a:t>stellenboerse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de-CH" sz="2000" dirty="0" err="1">
                <a:solidFill>
                  <a:schemeClr val="accent1">
                    <a:lumMod val="50000"/>
                  </a:schemeClr>
                </a:solidFill>
              </a:rPr>
              <a:t>katechetik</a:t>
            </a:r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und/oder im </a:t>
            </a:r>
            <a:r>
              <a:rPr lang="de-CH" sz="2000" b="1" dirty="0" err="1">
                <a:solidFill>
                  <a:schemeClr val="accent1">
                    <a:lumMod val="50000"/>
                  </a:schemeClr>
                </a:solidFill>
              </a:rPr>
              <a:t>katecho</a:t>
            </a:r>
            <a:endParaRPr lang="de-CH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zudem: Amtsanzeiger, Amtsblatt, reformiert.</a:t>
            </a:r>
          </a:p>
          <a:p>
            <a:endParaRPr lang="de-CH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In der Regel </a:t>
            </a:r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Teilzeitanstellung</a:t>
            </a:r>
          </a:p>
          <a:p>
            <a:endParaRPr lang="de-CH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CH" sz="2000" b="1" dirty="0">
                <a:solidFill>
                  <a:schemeClr val="accent1">
                    <a:lumMod val="50000"/>
                  </a:schemeClr>
                </a:solidFill>
              </a:rPr>
              <a:t>Entwicklung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Viele Pensionierungen in den kommenden Jahren</a:t>
            </a:r>
          </a:p>
          <a:p>
            <a:r>
              <a:rPr lang="de-CH" sz="2000" dirty="0">
                <a:solidFill>
                  <a:schemeClr val="accent1">
                    <a:lumMod val="50000"/>
                  </a:schemeClr>
                </a:solidFill>
              </a:rPr>
              <a:t>Unklar: Auswirkungen des Pfarrstellenabbaus im Kanton	</a:t>
            </a:r>
          </a:p>
        </p:txBody>
      </p:sp>
      <p:pic>
        <p:nvPicPr>
          <p:cNvPr id="4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2CE0FBF2-82AA-423E-B901-70A65D854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3876" y="452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Katechetische Ausbildung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2838"/>
            <a:ext cx="8885682" cy="257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7544" y="1412776"/>
            <a:ext cx="8136904" cy="4188296"/>
            <a:chOff x="825" y="3105"/>
            <a:chExt cx="10665" cy="4695"/>
          </a:xfrm>
        </p:grpSpPr>
        <p:sp>
          <p:nvSpPr>
            <p:cNvPr id="26" name="Text Box 3"/>
            <p:cNvSpPr txBox="1">
              <a:spLocks noChangeArrowheads="1"/>
            </p:cNvSpPr>
            <p:nvPr/>
          </p:nvSpPr>
          <p:spPr bwMode="auto">
            <a:xfrm>
              <a:off x="1417" y="7095"/>
              <a:ext cx="9549" cy="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350" y="3687"/>
              <a:ext cx="1515" cy="3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1417" y="5999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2901" y="6011"/>
              <a:ext cx="1281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1417" y="4559"/>
              <a:ext cx="1283" cy="7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 Box 8"/>
            <p:cNvSpPr txBox="1">
              <a:spLocks noChangeArrowheads="1"/>
            </p:cNvSpPr>
            <p:nvPr/>
          </p:nvSpPr>
          <p:spPr bwMode="auto">
            <a:xfrm>
              <a:off x="2903" y="4559"/>
              <a:ext cx="1287" cy="7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6090" y="6458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6075" y="5894"/>
              <a:ext cx="4876" cy="4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6060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8416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075" y="3749"/>
              <a:ext cx="2211" cy="9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+mn-lt"/>
              </a:endParaRPr>
            </a:p>
          </p:txBody>
        </p:sp>
        <p:cxnSp>
          <p:nvCxnSpPr>
            <p:cNvPr id="37" name="AutoShape 14"/>
            <p:cNvCxnSpPr>
              <a:cxnSpLocks noChangeShapeType="1"/>
            </p:cNvCxnSpPr>
            <p:nvPr/>
          </p:nvCxnSpPr>
          <p:spPr bwMode="auto">
            <a:xfrm flipV="1">
              <a:off x="825" y="3105"/>
              <a:ext cx="5040" cy="121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cxnSp>
          <p:nvCxnSpPr>
            <p:cNvPr id="38" name="AutoShape 15"/>
            <p:cNvCxnSpPr>
              <a:cxnSpLocks noChangeShapeType="1"/>
            </p:cNvCxnSpPr>
            <p:nvPr/>
          </p:nvCxnSpPr>
          <p:spPr bwMode="auto">
            <a:xfrm>
              <a:off x="5865" y="3105"/>
              <a:ext cx="5625" cy="69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</p:cxnSp>
        <p:sp>
          <p:nvSpPr>
            <p:cNvPr id="39" name="Text Box 16"/>
            <p:cNvSpPr txBox="1">
              <a:spLocks noChangeArrowheads="1"/>
            </p:cNvSpPr>
            <p:nvPr/>
          </p:nvSpPr>
          <p:spPr bwMode="auto">
            <a:xfrm>
              <a:off x="772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7"/>
            <p:cNvSpPr txBox="1">
              <a:spLocks noChangeArrowheads="1"/>
            </p:cNvSpPr>
            <p:nvPr/>
          </p:nvSpPr>
          <p:spPr bwMode="auto">
            <a:xfrm>
              <a:off x="9405" y="4905"/>
              <a:ext cx="1531" cy="8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Grundsatz der katechetischen Arbeit</a:t>
            </a:r>
          </a:p>
          <a:p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827584" y="242088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Lebenswelt und Glaubenswelt </a:t>
            </a:r>
          </a:p>
          <a:p>
            <a:pPr algn="ctr"/>
            <a:r>
              <a:rPr lang="de-CH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miteinander verknüpfen</a:t>
            </a:r>
            <a:endParaRPr lang="de-CH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23528" y="386104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heisst:</a:t>
            </a:r>
          </a:p>
          <a:p>
            <a:pPr algn="ctr"/>
            <a:r>
              <a:rPr lang="de-CH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Kinder/Jugendliche und Bibel gleichwertig ins Spiel bringen</a:t>
            </a:r>
            <a:endParaRPr lang="de-CH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ound aufgezeichnet">
            <a:hlinkClick r:id="" action="ppaction://media"/>
            <a:extLst>
              <a:ext uri="{FF2B5EF4-FFF2-40B4-BE49-F238E27FC236}">
                <a16:creationId xmlns:a16="http://schemas.microsoft.com/office/drawing/2014/main" id="{AE018793-49AD-45C1-B64A-5BC9DBC27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2696" y="7224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Ref Kirche BJS 2">
  <a:themeElements>
    <a:clrScheme name="Ref_Kirche_BJS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6383C0"/>
      </a:accent1>
      <a:accent2>
        <a:srgbClr val="6383C0"/>
      </a:accent2>
      <a:accent3>
        <a:srgbClr val="6383C0"/>
      </a:accent3>
      <a:accent4>
        <a:srgbClr val="6383C0"/>
      </a:accent4>
      <a:accent5>
        <a:srgbClr val="6383C0"/>
      </a:accent5>
      <a:accent6>
        <a:srgbClr val="6383C0"/>
      </a:accent6>
      <a:hlink>
        <a:srgbClr val="6383C0"/>
      </a:hlink>
      <a:folHlink>
        <a:srgbClr val="6383C0"/>
      </a:folHlink>
    </a:clrScheme>
    <a:fontScheme name="Ref Kirche BJ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refmodula kat</Template>
  <TotalTime>0</TotalTime>
  <Words>2296</Words>
  <Application>Microsoft Office PowerPoint</Application>
  <PresentationFormat>Bildschirmpräsentation (4:3)</PresentationFormat>
  <Paragraphs>585</Paragraphs>
  <Slides>67</Slides>
  <Notes>67</Notes>
  <HiddenSlides>1</HiddenSlides>
  <MMClips>31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67</vt:i4>
      </vt:variant>
    </vt:vector>
  </HeadingPairs>
  <TitlesOfParts>
    <vt:vector size="71" baseType="lpstr">
      <vt:lpstr>Arial</vt:lpstr>
      <vt:lpstr>Arial Black</vt:lpstr>
      <vt:lpstr>Calibri</vt:lpstr>
      <vt:lpstr>Ref Kirche BJS 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Scarton + Stingelin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Yves Haltner</dc:creator>
  <cp:lastModifiedBy>Scheiwiller Ruedi</cp:lastModifiedBy>
  <cp:revision>307</cp:revision>
  <cp:lastPrinted>2020-10-20T10:08:30Z</cp:lastPrinted>
  <dcterms:created xsi:type="dcterms:W3CDTF">2013-01-16T07:24:36Z</dcterms:created>
  <dcterms:modified xsi:type="dcterms:W3CDTF">2020-10-28T16:23:17Z</dcterms:modified>
</cp:coreProperties>
</file>